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theme/themeOverride4.xml" ContentType="application/vnd.openxmlformats-officedocument.themeOverrid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charts/chart16.xml" ContentType="application/vnd.openxmlformats-officedocument.drawingml.chart+xml"/>
  <Override PartName="/ppt/drawings/drawing2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18"/>
  </p:notesMasterIdLst>
  <p:handoutMasterIdLst>
    <p:handoutMasterId r:id="rId19"/>
  </p:handoutMasterIdLst>
  <p:sldIdLst>
    <p:sldId id="537" r:id="rId5"/>
    <p:sldId id="571" r:id="rId6"/>
    <p:sldId id="573" r:id="rId7"/>
    <p:sldId id="594" r:id="rId8"/>
    <p:sldId id="588" r:id="rId9"/>
    <p:sldId id="576" r:id="rId10"/>
    <p:sldId id="577" r:id="rId11"/>
    <p:sldId id="585" r:id="rId12"/>
    <p:sldId id="579" r:id="rId13"/>
    <p:sldId id="589" r:id="rId14"/>
    <p:sldId id="257" r:id="rId15"/>
    <p:sldId id="593" r:id="rId16"/>
    <p:sldId id="584" r:id="rId17"/>
  </p:sldIdLst>
  <p:sldSz cx="9144000" cy="6858000" type="screen4x3"/>
  <p:notesSz cx="6797675" cy="9928225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3443269-CD66-4D43-BC5D-B90F104E28E7}">
          <p14:sldIdLst>
            <p14:sldId id="537"/>
          </p14:sldIdLst>
        </p14:section>
        <p14:section name="Введение" id="{BA73E113-11E6-4300-8087-2D58486E7276}">
          <p14:sldIdLst>
            <p14:sldId id="571"/>
            <p14:sldId id="573"/>
            <p14:sldId id="594"/>
            <p14:sldId id="588"/>
            <p14:sldId id="576"/>
            <p14:sldId id="577"/>
            <p14:sldId id="585"/>
            <p14:sldId id="579"/>
            <p14:sldId id="589"/>
            <p14:sldId id="257"/>
            <p14:sldId id="593"/>
            <p14:sldId id="584"/>
          </p14:sldIdLst>
        </p14:section>
      </p14:sectionLst>
    </p:ext>
    <p:ext uri="{EFAFB233-063F-42B5-8137-9DF3F51BA10A}">
      <p15:sldGuideLst xmlns:p15="http://schemas.microsoft.com/office/powerpoint/2012/main">
        <p15:guide id="3" pos="3016" userDrawn="1">
          <p15:clr>
            <a:srgbClr val="A4A3A4"/>
          </p15:clr>
        </p15:guide>
        <p15:guide id="4" pos="431" userDrawn="1">
          <p15:clr>
            <a:srgbClr val="A4A3A4"/>
          </p15:clr>
        </p15:guide>
        <p15:guide id="5" orient="horz" pos="2205" userDrawn="1">
          <p15:clr>
            <a:srgbClr val="A4A3A4"/>
          </p15:clr>
        </p15:guide>
        <p15:guide id="6" orient="horz" pos="2795" userDrawn="1">
          <p15:clr>
            <a:srgbClr val="A4A3A4"/>
          </p15:clr>
        </p15:guide>
        <p15:guide id="7" orient="horz" pos="2750" userDrawn="1">
          <p15:clr>
            <a:srgbClr val="A4A3A4"/>
          </p15:clr>
        </p15:guide>
        <p15:guide id="8" orient="horz" pos="2341" userDrawn="1">
          <p15:clr>
            <a:srgbClr val="A4A3A4"/>
          </p15:clr>
        </p15:guide>
        <p15:guide id="9" orient="horz" pos="614" userDrawn="1">
          <p15:clr>
            <a:srgbClr val="A4A3A4"/>
          </p15:clr>
        </p15:guide>
        <p15:guide id="10" orient="horz" pos="3249" userDrawn="1">
          <p15:clr>
            <a:srgbClr val="A4A3A4"/>
          </p15:clr>
        </p15:guide>
        <p15:guide id="11" orient="horz" pos="754" userDrawn="1">
          <p15:clr>
            <a:srgbClr val="A4A3A4"/>
          </p15:clr>
        </p15:guide>
        <p15:guide id="12" orient="horz" pos="3521" userDrawn="1">
          <p15:clr>
            <a:srgbClr val="A4A3A4"/>
          </p15:clr>
        </p15:guide>
        <p15:guide id="13" orient="horz" pos="10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маева Александра Матвеевна" initials="МАМ" lastIdx="3" clrIdx="0"/>
  <p:cmAuthor id="2" name="Хмеленко Татьяна Николаевна" initials="ХТН" lastIdx="2" clrIdx="1">
    <p:extLst>
      <p:ext uri="{19B8F6BF-5375-455C-9EA6-DF929625EA0E}">
        <p15:presenceInfo xmlns:p15="http://schemas.microsoft.com/office/powerpoint/2012/main" userId="Хмеленко Татьяна Николае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2B1E"/>
    <a:srgbClr val="0C5B9D"/>
    <a:srgbClr val="0039A6"/>
    <a:srgbClr val="FFFFFF"/>
    <a:srgbClr val="4F8159"/>
    <a:srgbClr val="F2F2F2"/>
    <a:srgbClr val="EDF2F9"/>
    <a:srgbClr val="E9EFF7"/>
    <a:srgbClr val="E0E0E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45" autoAdjust="0"/>
    <p:restoredTop sz="94026" autoAdjust="0"/>
  </p:normalViewPr>
  <p:slideViewPr>
    <p:cSldViewPr>
      <p:cViewPr varScale="1">
        <p:scale>
          <a:sx n="105" d="100"/>
          <a:sy n="105" d="100"/>
        </p:scale>
        <p:origin x="1338" y="96"/>
      </p:cViewPr>
      <p:guideLst>
        <p:guide pos="3016"/>
        <p:guide pos="431"/>
        <p:guide orient="horz" pos="2205"/>
        <p:guide orient="horz" pos="2795"/>
        <p:guide orient="horz" pos="2750"/>
        <p:guide orient="horz" pos="2341"/>
        <p:guide orient="horz" pos="614"/>
        <p:guide orient="horz" pos="3249"/>
        <p:guide orient="horz" pos="754"/>
        <p:guide orient="horz" pos="3521"/>
        <p:guide orient="horz" pos="10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3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r\Analytic\Investor%20Relations\IR%20&#1056;&#1086;&#1089;&#1089;&#1077;&#1090;&#1080;%20&#1057;&#1077;&#1074;&#1077;&#1088;&#1086;-&#1047;&#1072;&#1087;&#1072;&#1076;%202024\&#1052;&#1057;&#1060;&#1054;_6&#1052;_2024\6&#1084;2024_&#1088;&#1072;&#1089;&#1095;&#1077;&#1090;&#1099;_fin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r\Analytic\Investor%20Relations\IR%20&#1056;&#1086;&#1089;&#1089;&#1077;&#1090;&#1080;%20&#1057;&#1077;&#1074;&#1077;&#1088;&#1086;-&#1047;&#1072;&#1087;&#1072;&#1076;%202024\&#1052;&#1057;&#1060;&#1054;_6&#1052;_2024\6&#1084;2024_&#1088;&#1072;&#1089;&#1095;&#1077;&#1090;&#1099;_fin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101343296070998E-2"/>
          <c:y val="8.9003320423983137E-2"/>
          <c:w val="0.92977302157984054"/>
          <c:h val="0.69292303422216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услуг по передаче ээ, млн кВт*ч</c:v>
                </c:pt>
              </c:strCache>
            </c:strRef>
          </c:tx>
          <c:spPr>
            <a:solidFill>
              <a:srgbClr val="0C5B9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005-4845-B0B1-2321D9EDBCF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005-4845-B0B1-2321D9EDBCF6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165 МВт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005-4845-B0B1-2321D9EDBCF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/>
                      <a:t>251 МВт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005-4845-B0B1-2321D9EDBC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6М 2023</c:v>
                </c:pt>
                <c:pt idx="1">
                  <c:v>6М 2024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165</c:v>
                </c:pt>
                <c:pt idx="1">
                  <c:v>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05-4845-B0B1-2321D9EDBCF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6М 2023</c:v>
                </c:pt>
                <c:pt idx="1">
                  <c:v>6М 2024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4005-4845-B0B1-2321D9EDB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414992"/>
        <c:axId val="150415384"/>
      </c:barChart>
      <c:catAx>
        <c:axId val="150414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crossAx val="150415384"/>
        <c:crosses val="autoZero"/>
        <c:auto val="1"/>
        <c:lblAlgn val="ctr"/>
        <c:lblOffset val="100"/>
        <c:noMultiLvlLbl val="0"/>
      </c:catAx>
      <c:valAx>
        <c:axId val="150415384"/>
        <c:scaling>
          <c:orientation val="minMax"/>
          <c:max val="300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150414992"/>
        <c:crosses val="autoZero"/>
        <c:crossBetween val="between"/>
        <c:majorUnit val="2000"/>
      </c:valAx>
    </c:plotArea>
    <c:plotVisOnly val="1"/>
    <c:dispBlanksAs val="gap"/>
    <c:showDLblsOverMax val="0"/>
  </c:chart>
  <c:txPr>
    <a:bodyPr/>
    <a:lstStyle/>
    <a:p>
      <a:pPr>
        <a:defRPr sz="1000">
          <a:latin typeface="+mn-lt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сл11!$A$41</c:f>
              <c:strCache>
                <c:ptCount val="1"/>
                <c:pt idx="0">
                  <c:v>Расходы на вознаграждения работников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92-4017-A77A-32644C2B970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392-4017-A77A-32644C2B970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392-4017-A77A-32644C2B970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392-4017-A77A-32644C2B97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сл11!$B$33:$C$33</c:f>
              <c:strCache>
                <c:ptCount val="2"/>
                <c:pt idx="0">
                  <c:v>6М 2023</c:v>
                </c:pt>
                <c:pt idx="1">
                  <c:v>6М 2024</c:v>
                </c:pt>
              </c:strCache>
            </c:strRef>
          </c:cat>
          <c:val>
            <c:numRef>
              <c:f>сл11!$B$41:$C$41</c:f>
              <c:numCache>
                <c:formatCode>#,##0</c:formatCode>
                <c:ptCount val="2"/>
                <c:pt idx="0">
                  <c:v>8359</c:v>
                </c:pt>
                <c:pt idx="1">
                  <c:v>9167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92-4017-A77A-32644C2B97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82279696"/>
        <c:axId val="2821650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сл11!$A$34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сл11!$B$33:$C$33</c15:sqref>
                        </c15:formulaRef>
                      </c:ext>
                    </c:extLst>
                    <c:strCache>
                      <c:ptCount val="2"/>
                      <c:pt idx="0">
                        <c:v>6М 2023</c:v>
                      </c:pt>
                      <c:pt idx="1">
                        <c:v>6М 2024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сл11!$B$34:$C$34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0392-4017-A77A-32644C2B970E}"/>
                  </c:ext>
                </c:extLst>
              </c15:ser>
            </c15:filteredBarSeries>
          </c:ext>
        </c:extLst>
      </c:barChart>
      <c:catAx>
        <c:axId val="28227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165016"/>
        <c:crosses val="autoZero"/>
        <c:auto val="1"/>
        <c:lblAlgn val="ctr"/>
        <c:lblOffset val="100"/>
        <c:noMultiLvlLbl val="0"/>
      </c:catAx>
      <c:valAx>
        <c:axId val="282165016"/>
        <c:scaling>
          <c:orientation val="minMax"/>
          <c:min val="4500"/>
        </c:scaling>
        <c:delete val="1"/>
        <c:axPos val="l"/>
        <c:numFmt formatCode="#,##0" sourceLinked="1"/>
        <c:majorTickMark val="out"/>
        <c:minorTickMark val="none"/>
        <c:tickLblPos val="nextTo"/>
        <c:crossAx val="28227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сл11!$A$41</c:f>
              <c:strCache>
                <c:ptCount val="1"/>
                <c:pt idx="0">
                  <c:v>Прочие операционные расходы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EF-46C2-9F87-CCCC567BEEF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3EF-46C2-9F87-CCCC567BEE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сл11!$B$33:$C$33</c:f>
              <c:strCache>
                <c:ptCount val="2"/>
                <c:pt idx="0">
                  <c:v>6М 2023</c:v>
                </c:pt>
                <c:pt idx="1">
                  <c:v>6М 2024</c:v>
                </c:pt>
              </c:strCache>
            </c:strRef>
          </c:cat>
          <c:val>
            <c:numRef>
              <c:f>сл11!$B$41:$C$41</c:f>
              <c:numCache>
                <c:formatCode>#,##0</c:formatCode>
                <c:ptCount val="2"/>
                <c:pt idx="0">
                  <c:v>1195</c:v>
                </c:pt>
                <c:pt idx="1">
                  <c:v>1760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EF-46C2-9F87-CCCC567BEE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82279696"/>
        <c:axId val="2821650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сл11!$A$34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сл11!$B$33:$C$33</c15:sqref>
                        </c15:formulaRef>
                      </c:ext>
                    </c:extLst>
                    <c:strCache>
                      <c:ptCount val="2"/>
                      <c:pt idx="0">
                        <c:v>6М 2023</c:v>
                      </c:pt>
                      <c:pt idx="1">
                        <c:v>6М 2024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сл11!$B$34:$C$34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A3EF-46C2-9F87-CCCC567BEEF5}"/>
                  </c:ext>
                </c:extLst>
              </c15:ser>
            </c15:filteredBarSeries>
          </c:ext>
        </c:extLst>
      </c:barChart>
      <c:catAx>
        <c:axId val="28227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165016"/>
        <c:crosses val="autoZero"/>
        <c:auto val="1"/>
        <c:lblAlgn val="ctr"/>
        <c:lblOffset val="100"/>
        <c:noMultiLvlLbl val="0"/>
      </c:catAx>
      <c:valAx>
        <c:axId val="282165016"/>
        <c:scaling>
          <c:orientation val="minMax"/>
          <c:min val="600"/>
        </c:scaling>
        <c:delete val="1"/>
        <c:axPos val="l"/>
        <c:numFmt formatCode="#,##0" sourceLinked="1"/>
        <c:majorTickMark val="out"/>
        <c:minorTickMark val="none"/>
        <c:tickLblPos val="nextTo"/>
        <c:crossAx val="28227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9473224232116286E-3"/>
                  <c:y val="0.2740206029045128"/>
                </c:manualLayout>
              </c:layout>
              <c:tx>
                <c:rich>
                  <a:bodyPr/>
                  <a:lstStyle/>
                  <a:p>
                    <a:fld id="{AE208E35-4E20-4F40-B948-A07EAA161936}" type="VALUE">
                      <a:rPr lang="en-US" sz="1200" b="1" i="0" baseline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EC7-4D94-9AF2-53B7A28228CB}"/>
                </c:ext>
              </c:extLst>
            </c:dLbl>
            <c:dLbl>
              <c:idx val="1"/>
              <c:layout>
                <c:manualLayout>
                  <c:x val="0"/>
                  <c:y val="0.410147824703327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EC7-4D94-9AF2-53B7A28228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Лист2!$A$32:$A$33</c:f>
              <c:strCache>
                <c:ptCount val="2"/>
                <c:pt idx="0">
                  <c:v>6М 2023</c:v>
                </c:pt>
                <c:pt idx="1">
                  <c:v>6М 2024</c:v>
                </c:pt>
              </c:strCache>
            </c:strRef>
          </c:cat>
          <c:val>
            <c:numRef>
              <c:f>Лист2!$B$32:$B$33</c:f>
              <c:numCache>
                <c:formatCode>#,##0</c:formatCode>
                <c:ptCount val="2"/>
                <c:pt idx="0">
                  <c:v>1537</c:v>
                </c:pt>
                <c:pt idx="1">
                  <c:v>2454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C7-4D94-9AF2-53B7A2822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9318831"/>
        <c:axId val="723294879"/>
      </c:barChart>
      <c:catAx>
        <c:axId val="81931883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3294879"/>
        <c:crosses val="autoZero"/>
        <c:auto val="1"/>
        <c:lblAlgn val="ctr"/>
        <c:lblOffset val="100"/>
        <c:noMultiLvlLbl val="0"/>
      </c:catAx>
      <c:valAx>
        <c:axId val="723294879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819318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335354189021554E-4"/>
          <c:y val="5.5397648558754294E-2"/>
          <c:w val="0.96504392404847905"/>
          <c:h val="0.846014762092574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сл12!$B$25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C5B9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1AA-4E27-8A4B-B19266FD3741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11AA-4E27-8A4B-B19266FD3741}"/>
              </c:ext>
            </c:extLst>
          </c:dPt>
          <c:dPt>
            <c:idx val="2"/>
            <c:invertIfNegative val="0"/>
            <c:bubble3D val="0"/>
            <c:spPr>
              <a:solidFill>
                <a:srgbClr val="D52B1E"/>
              </a:solidFill>
            </c:spPr>
            <c:extLst>
              <c:ext xmlns:c16="http://schemas.microsoft.com/office/drawing/2014/chart" uri="{C3380CC4-5D6E-409C-BE32-E72D297353CC}">
                <c16:uniqueId val="{00000003-11AA-4E27-8A4B-B19266FD374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1AA-4E27-8A4B-B19266FD374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1AA-4E27-8A4B-B19266FD374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1AA-4E27-8A4B-B19266FD3741}"/>
                </c:ext>
              </c:extLst>
            </c:dLbl>
            <c:dLbl>
              <c:idx val="2"/>
              <c:spPr>
                <a:solidFill>
                  <a:srgbClr val="D52B1E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1AA-4E27-8A4B-B19266FD37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сл12!$A$26:$A$30</c:f>
              <c:strCache>
                <c:ptCount val="5"/>
                <c:pt idx="0">
                  <c:v>Операционная прибыль</c:v>
                </c:pt>
                <c:pt idx="1">
                  <c:v>Чистые финансовые расходы</c:v>
                </c:pt>
                <c:pt idx="2">
                  <c:v>Налог на прибыль</c:v>
                </c:pt>
                <c:pt idx="3">
                  <c:v>Чистая прибыль от прекращенной деятельности и выбытия дочернего предприятия</c:v>
                </c:pt>
                <c:pt idx="4">
                  <c:v>Прибыль за 6М 2024</c:v>
                </c:pt>
              </c:strCache>
            </c:strRef>
          </c:cat>
          <c:val>
            <c:numRef>
              <c:f>сл12!$B$26:$B$30</c:f>
              <c:numCache>
                <c:formatCode>_-* #\ ##0\ _₽_-;\-* #\ ##0\ _₽_-;_-* "-"??\ _₽_-;_-@_-</c:formatCode>
                <c:ptCount val="5"/>
                <c:pt idx="0" formatCode="#,##0">
                  <c:v>2409.8820000000001</c:v>
                </c:pt>
                <c:pt idx="1">
                  <c:v>-946</c:v>
                </c:pt>
                <c:pt idx="2" formatCode="#,##0">
                  <c:v>-329.26799999999997</c:v>
                </c:pt>
                <c:pt idx="3" formatCode="#,##0">
                  <c:v>1320.136</c:v>
                </c:pt>
                <c:pt idx="4">
                  <c:v>2454.335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1AA-4E27-8A4B-B19266FD3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88896704"/>
        <c:axId val="288897096"/>
      </c:barChart>
      <c:catAx>
        <c:axId val="288896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900" b="1">
                <a:latin typeface="+mn-lt"/>
              </a:defRPr>
            </a:pPr>
            <a:endParaRPr lang="ru-RU"/>
          </a:p>
        </c:txPr>
        <c:crossAx val="288897096"/>
        <c:crosses val="autoZero"/>
        <c:auto val="1"/>
        <c:lblAlgn val="ctr"/>
        <c:lblOffset val="100"/>
        <c:noMultiLvlLbl val="0"/>
      </c:catAx>
      <c:valAx>
        <c:axId val="288897096"/>
        <c:scaling>
          <c:orientation val="minMax"/>
          <c:max val="3000"/>
          <c:min val="-2200"/>
        </c:scaling>
        <c:delete val="1"/>
        <c:axPos val="l"/>
        <c:numFmt formatCode="#,##0" sourceLinked="1"/>
        <c:majorTickMark val="out"/>
        <c:minorTickMark val="none"/>
        <c:tickLblPos val="nextTo"/>
        <c:crossAx val="288896704"/>
        <c:crosses val="autoZero"/>
        <c:crossBetween val="between"/>
        <c:majorUnit val="400"/>
        <c:minorUnit val="100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сл6!$A$13</c:f>
              <c:strCache>
                <c:ptCount val="1"/>
                <c:pt idx="0">
                  <c:v>  EBITDA**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A2-4046-ADA5-B14F92D2F2F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AA2-4046-ADA5-B14F92D2F2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сл6!$B$4:$C$4</c:f>
              <c:strCache>
                <c:ptCount val="2"/>
                <c:pt idx="0">
                  <c:v>6М 2023</c:v>
                </c:pt>
                <c:pt idx="1">
                  <c:v>6М 2024</c:v>
                </c:pt>
              </c:strCache>
            </c:strRef>
          </c:cat>
          <c:val>
            <c:numRef>
              <c:f>сл6!$B$13:$C$13</c:f>
              <c:numCache>
                <c:formatCode>#,##0</c:formatCode>
                <c:ptCount val="2"/>
                <c:pt idx="0">
                  <c:v>5210</c:v>
                </c:pt>
                <c:pt idx="1">
                  <c:v>6517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A2-4046-ADA5-B14F92D2F2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7847584"/>
        <c:axId val="287848368"/>
      </c:barChart>
      <c:catAx>
        <c:axId val="28784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848368"/>
        <c:crosses val="autoZero"/>
        <c:auto val="1"/>
        <c:lblAlgn val="ctr"/>
        <c:lblOffset val="100"/>
        <c:noMultiLvlLbl val="0"/>
      </c:catAx>
      <c:valAx>
        <c:axId val="287848368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287847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4"/>
          <c:y val="4.0899999999999999E-2"/>
          <c:w val="0.87394000000000005"/>
          <c:h val="0.76151999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мощность</c:v>
                </c:pt>
              </c:strCache>
            </c:strRef>
          </c:tx>
          <c:spPr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44450" dist="20320" dir="5400000" algn="ctr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prstGeom prst="rect">
                <a:avLst/>
              </a:prstGeom>
              <a:solidFill>
                <a:srgbClr val="0C5B9D"/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  <a:round/>
              </a:ln>
              <a:effectLst>
                <a:outerShdw blurRad="44450" dist="20320" dir="5400000" algn="ctr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9D7-4BFE-A3E8-3C584B27E1B9}"/>
              </c:ext>
            </c:extLst>
          </c:dPt>
          <c:dPt>
            <c:idx val="1"/>
            <c:invertIfNegative val="0"/>
            <c:bubble3D val="0"/>
            <c:spPr>
              <a:prstGeom prst="rect">
                <a:avLst/>
              </a:prstGeom>
              <a:solidFill>
                <a:srgbClr val="0C5B9D"/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44450" dist="20320" dir="5400000" algn="ctr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9D7-4BFE-A3E8-3C584B27E1B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9D7-4BFE-A3E8-3C584B27E1B9}"/>
              </c:ext>
            </c:extLst>
          </c:dPt>
          <c:dLbls>
            <c:dLbl>
              <c:idx val="0"/>
              <c:layout>
                <c:manualLayout>
                  <c:x val="1.1800000000000001E-3"/>
                  <c:y val="0.209910000000000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9D7-4BFE-A3E8-3C584B27E1B9}"/>
                </c:ext>
              </c:extLst>
            </c:dLbl>
            <c:dLbl>
              <c:idx val="1"/>
              <c:layout>
                <c:manualLayout>
                  <c:x val="5.3800000000000002E-3"/>
                  <c:y val="0.3199299999999999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9D7-4BFE-A3E8-3C584B27E1B9}"/>
                </c:ext>
              </c:extLst>
            </c:dLbl>
            <c:dLbl>
              <c:idx val="2"/>
              <c:layout>
                <c:manualLayout>
                  <c:x val="-2.7599999999999999E-3"/>
                  <c:y val="0.2298699999999999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D7-4BFE-A3E8-3C584B27E1B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6М 2023 факт</c:v>
                </c:pt>
                <c:pt idx="1">
                  <c:v>6М 2024 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">
                  <c:v>72</c:v>
                </c:pt>
                <c:pt idx="1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D7-4BFE-A3E8-3C584B27E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74"/>
        <c:axId val="154467328"/>
        <c:axId val="154575616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линии электропередач</c:v>
                </c:pt>
              </c:strCache>
            </c:strRef>
          </c:tx>
          <c:spPr>
            <a:prstGeom prst="rect">
              <a:avLst/>
            </a:prstGeom>
            <a:ln w="101600" cmpd="dbl">
              <a:solidFill>
                <a:schemeClr val="accent1"/>
              </a:solidFill>
              <a:round/>
            </a:ln>
            <a:effectLst>
              <a:outerShdw blurRad="44450" dist="20320" dir="5400000" algn="ctr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8"/>
            <c:spPr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5400" cmpd="dbl">
                <a:solidFill>
                  <a:schemeClr val="bg1"/>
                </a:solidFill>
                <a:round/>
              </a:ln>
              <a:effectLst>
                <a:outerShdw blurRad="44450" dist="20320" dir="5400000" algn="ctr" rotWithShape="0">
                  <a:srgbClr val="000000">
                    <a:alpha val="38000"/>
                  </a:srgbClr>
                </a:outerShdw>
              </a:effectLst>
            </c:spPr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6-E9D7-4BFE-A3E8-3C584B27E1B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7-E9D7-4BFE-A3E8-3C584B27E1B9}"/>
              </c:ext>
            </c:extLst>
          </c:dPt>
          <c:dLbls>
            <c:dLbl>
              <c:idx val="0"/>
              <c:layout>
                <c:manualLayout>
                  <c:x val="-0.10904999999999999"/>
                  <c:y val="-0.10267999999999999"/>
                </c:manualLayout>
              </c:layout>
              <c:numFmt formatCode="#,##0" sourceLinked="0"/>
              <c:spPr>
                <a:solidFill>
                  <a:srgbClr val="FFFFFF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8-E9D7-4BFE-A3E8-3C584B27E1B9}"/>
                </c:ext>
              </c:extLst>
            </c:dLbl>
            <c:dLbl>
              <c:idx val="2"/>
              <c:layout>
                <c:manualLayout>
                  <c:x val="-3.712E-2"/>
                  <c:y val="-8.05499999999999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D7-4BFE-A3E8-3C584B27E1B9}"/>
                </c:ext>
              </c:extLst>
            </c:dLbl>
            <c:dLbl>
              <c:idx val="3"/>
              <c:layout>
                <c:manualLayout>
                  <c:x val="-5.1839999999999997E-2"/>
                  <c:y val="-9.9239999999999995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  <a:latin typeface="Arial Narrow"/>
                      </a:rPr>
                      <a:t>240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9D7-4BFE-A3E8-3C584B27E1B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  <a:latin typeface="Arial Narrow"/>
                      </a:rPr>
                      <a:t>48</a:t>
                    </a:r>
                    <a:r>
                      <a:rPr lang="ru-RU" b="1">
                        <a:solidFill>
                          <a:schemeClr val="accent1"/>
                        </a:solidFill>
                        <a:latin typeface="Arial Narrow"/>
                      </a:rPr>
                      <a:t> 000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9D7-4BFE-A3E8-3C584B27E1B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  <a:latin typeface="Arial Narrow"/>
                      </a:rPr>
                      <a:t>49</a:t>
                    </a:r>
                    <a:r>
                      <a:rPr lang="ru-RU" b="1">
                        <a:solidFill>
                          <a:schemeClr val="accent1"/>
                        </a:solidFill>
                        <a:latin typeface="Arial Narrow"/>
                      </a:rPr>
                      <a:t> 000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9D7-4BFE-A3E8-3C584B27E1B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  <a:latin typeface="Arial Narrow"/>
                      </a:rPr>
                      <a:t>50</a:t>
                    </a:r>
                    <a:r>
                      <a:rPr lang="ru-RU" b="1">
                        <a:solidFill>
                          <a:schemeClr val="accent1"/>
                        </a:solidFill>
                        <a:latin typeface="Arial Narrow"/>
                      </a:rPr>
                      <a:t> 000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9D7-4BFE-A3E8-3C584B27E1B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  <a:latin typeface="Arial Narrow"/>
                      </a:rPr>
                      <a:t>51</a:t>
                    </a:r>
                    <a:r>
                      <a:rPr lang="ru-RU" b="1">
                        <a:solidFill>
                          <a:schemeClr val="accent1"/>
                        </a:solidFill>
                        <a:latin typeface="Arial Narrow"/>
                      </a:rPr>
                      <a:t> 000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9D7-4BFE-A3E8-3C584B27E1B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/>
                        </a:solidFill>
                        <a:latin typeface="Arial Narrow"/>
                      </a:rPr>
                      <a:t>52</a:t>
                    </a:r>
                    <a:r>
                      <a:rPr lang="ru-RU" b="1">
                        <a:solidFill>
                          <a:schemeClr val="accent1"/>
                        </a:solidFill>
                        <a:latin typeface="Arial Narrow"/>
                      </a:rPr>
                      <a:t> 000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9D7-4BFE-A3E8-3C584B27E1B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6М 2023 факт</c:v>
                </c:pt>
                <c:pt idx="1">
                  <c:v>6М 2024 факт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#,##0">
                  <c:v>668</c:v>
                </c:pt>
                <c:pt idx="1">
                  <c:v>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E9D7-4BFE-A3E8-3C584B27E1B9}"/>
            </c:ext>
          </c:extLst>
        </c:ser>
        <c:ser>
          <c:idx val="2"/>
          <c:order val="2"/>
          <c:tx>
            <c:strRef>
              <c:f>Лист1!$F$1</c:f>
              <c:strCache>
                <c:ptCount val="1"/>
              </c:strCache>
            </c:strRef>
          </c:tx>
          <c:val>
            <c:numRef>
              <c:f>Лист1!$F$2:$F$3</c:f>
              <c:numCache>
                <c:formatCode>General</c:formatCode>
                <c:ptCount val="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E9D7-4BFE-A3E8-3C584B27E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587136"/>
        <c:axId val="154577152"/>
      </c:lineChart>
      <c:catAx>
        <c:axId val="15446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solidFill>
              <a:srgbClr val="FFFFFF">
                <a:lumMod val="85000"/>
              </a:srgbClr>
            </a:solidFill>
            <a:round/>
          </a:ln>
        </c:spPr>
        <c:txPr>
          <a:bodyPr rot="0"/>
          <a:lstStyle/>
          <a:p>
            <a:pPr>
              <a:defRPr sz="1000"/>
            </a:pPr>
            <a:endParaRPr lang="ru-RU"/>
          </a:p>
        </c:txPr>
        <c:crossAx val="154575616"/>
        <c:crosses val="autoZero"/>
        <c:auto val="1"/>
        <c:lblAlgn val="ctr"/>
        <c:lblOffset val="100"/>
        <c:tickLblSkip val="1"/>
        <c:noMultiLvlLbl val="0"/>
      </c:catAx>
      <c:valAx>
        <c:axId val="15457561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prstGeom prst="rect">
            <a:avLst/>
          </a:prstGeom>
          <a:ln w="28575">
            <a:noFill/>
          </a:ln>
        </c:spPr>
        <c:crossAx val="154467328"/>
        <c:crosses val="autoZero"/>
        <c:crossBetween val="between"/>
      </c:valAx>
      <c:valAx>
        <c:axId val="154577152"/>
        <c:scaling>
          <c:orientation val="minMax"/>
        </c:scaling>
        <c:delete val="0"/>
        <c:axPos val="r"/>
        <c:numFmt formatCode="#,##0" sourceLinked="1"/>
        <c:majorTickMark val="none"/>
        <c:minorTickMark val="none"/>
        <c:tickLblPos val="none"/>
        <c:spPr>
          <a:prstGeom prst="rect">
            <a:avLst/>
          </a:prstGeom>
          <a:ln w="28575">
            <a:noFill/>
          </a:ln>
        </c:spPr>
        <c:crossAx val="154587136"/>
        <c:crosses val="max"/>
        <c:crossBetween val="between"/>
      </c:valAx>
      <c:catAx>
        <c:axId val="154587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457715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>
          <a:latin typeface="PFDinTextCondPro-Medium"/>
        </a:defRPr>
      </a:pPr>
      <a:endParaRPr lang="ru-RU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73999999999998"/>
          <c:y val="0.22525999999999999"/>
          <c:w val="0.34895999999999999"/>
          <c:h val="0.7208299999999999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FC-41C6-9F5B-00B53607DECE}"/>
              </c:ext>
            </c:extLst>
          </c:dPt>
          <c:dPt>
            <c:idx val="1"/>
            <c:bubble3D val="0"/>
            <c:spPr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FC-41C6-9F5B-00B53607DECE}"/>
              </c:ext>
            </c:extLst>
          </c:dPt>
          <c:dPt>
            <c:idx val="2"/>
            <c:bubble3D val="0"/>
            <c:spPr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FC-41C6-9F5B-00B53607DECE}"/>
              </c:ext>
            </c:extLst>
          </c:dPt>
          <c:dPt>
            <c:idx val="3"/>
            <c:bubble3D val="0"/>
            <c:spPr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l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89FC-41C6-9F5B-00B53607DECE}"/>
              </c:ext>
            </c:extLst>
          </c:dPt>
          <c:dPt>
            <c:idx val="4"/>
            <c:bubble3D val="0"/>
            <c:spPr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9FC-41C6-9F5B-00B53607DECE}"/>
              </c:ext>
            </c:extLst>
          </c:dPt>
          <c:dPt>
            <c:idx val="5"/>
            <c:bubble3D val="0"/>
            <c:spPr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9FC-41C6-9F5B-00B53607DECE}"/>
              </c:ext>
            </c:extLst>
          </c:dPt>
          <c:dLbls>
            <c:dLbl>
              <c:idx val="0"/>
              <c:layout>
                <c:manualLayout>
                  <c:x val="0.10816244737179759"/>
                  <c:y val="7.096982201727279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9FC-41C6-9F5B-00B53607DECE}"/>
                </c:ext>
              </c:extLst>
            </c:dLbl>
            <c:dLbl>
              <c:idx val="1"/>
              <c:layout>
                <c:manualLayout>
                  <c:x val="-0.10734915610638322"/>
                  <c:y val="0.2173666456669063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9FC-41C6-9F5B-00B53607DECE}"/>
                </c:ext>
              </c:extLst>
            </c:dLbl>
            <c:dLbl>
              <c:idx val="2"/>
              <c:layout>
                <c:manualLayout>
                  <c:x val="-0.38688"/>
                  <c:y val="0.1233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9FC-41C6-9F5B-00B53607DECE}"/>
                </c:ext>
              </c:extLst>
            </c:dLbl>
            <c:dLbl>
              <c:idx val="3"/>
              <c:layout>
                <c:manualLayout>
                  <c:x val="-0.17479299715404745"/>
                  <c:y val="-0.1266921786431656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9FC-41C6-9F5B-00B53607DEC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FC-41C6-9F5B-00B53607DECE}"/>
                </c:ext>
              </c:extLst>
            </c:dLbl>
            <c:dLbl>
              <c:idx val="5"/>
              <c:layout>
                <c:manualLayout>
                  <c:x val="2.4529688438017727E-2"/>
                  <c:y val="-0.151144799202477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838073973602426"/>
                      <c:h val="0.264714079285414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89FC-41C6-9F5B-00B53607DEC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050" b="0" i="0" u="none" strike="noStrike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prstGeom prst="rect">
                  <a:avLst/>
                </a:prstGeom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Лист1!$A$2:$A$7</c:f>
              <c:strCache>
                <c:ptCount val="6"/>
                <c:pt idx="0">
                  <c:v>Технологическое присоединение</c:v>
                </c:pt>
                <c:pt idx="1">
                  <c:v>Реконструкция, модернизация, техническое перевооружение</c:v>
                </c:pt>
                <c:pt idx="2">
                  <c:v>Инвестиционные проекты, реализация которых обуславливается СИПР</c:v>
                </c:pt>
                <c:pt idx="3">
                  <c:v>Прочее новое строительство объектов электросетевого хозяйства</c:v>
                </c:pt>
                <c:pt idx="4">
                  <c:v>Покупка земельных участков для целей реализации инвестиционных проектов</c:v>
                </c:pt>
                <c:pt idx="5">
                  <c:v>Прочие инвестиционные проекты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2185.0563521699996</c:v>
                </c:pt>
                <c:pt idx="1">
                  <c:v>699.90916311000012</c:v>
                </c:pt>
                <c:pt idx="2">
                  <c:v>0</c:v>
                </c:pt>
                <c:pt idx="3">
                  <c:v>14.751034590000002</c:v>
                </c:pt>
                <c:pt idx="4">
                  <c:v>0</c:v>
                </c:pt>
                <c:pt idx="5">
                  <c:v>316.69772655000003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9FC-41C6-9F5B-00B53607D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75"/>
      </c:doughnutChart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xfrm>
      <a:off x="3756443" y="4013716"/>
      <a:ext cx="5292077" cy="2561934"/>
    </a:xfrm>
    <a:prstGeom prst="rect">
      <a:avLst/>
    </a:prstGeom>
    <a:noFill/>
    <a:ln>
      <a:noFill/>
    </a:ln>
    <a:effectLst/>
  </c:spPr>
  <c:txPr>
    <a:bodyPr/>
    <a:lstStyle/>
    <a:p>
      <a:pPr>
        <a:defRPr lang="ru-RU" sz="1000" b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094876029005657"/>
          <c:y val="6.4729749679027879E-2"/>
          <c:w val="0.5767007153185012"/>
          <c:h val="0.546757436570428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</c:strCache>
            </c:strRef>
          </c:tx>
          <c:spPr>
            <a:solidFill>
              <a:srgbClr val="F7964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Лист1!$B$3:$C$3</c:f>
              <c:strCache>
                <c:ptCount val="2"/>
                <c:pt idx="0">
                  <c:v>6М 2023</c:v>
                </c:pt>
                <c:pt idx="1">
                  <c:v>6М 2024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11F3-4C38-9255-BFC1AF8AF495}"/>
            </c:ext>
          </c:extLst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Заёмные средства*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5.5599358037057341E-3"/>
                  <c:y val="0.23723032998866217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fld id="{40356A85-7038-41A6-A73F-EC0C0D802F53}" type="VALUE">
                      <a:rPr lang="en-US" b="1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20592371042672"/>
                      <c:h val="0.103116175752053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1F3-4C38-9255-BFC1AF8AF495}"/>
                </c:ext>
              </c:extLst>
            </c:dLbl>
            <c:dLbl>
              <c:idx val="1"/>
              <c:layout>
                <c:manualLayout>
                  <c:x val="8.3399584282589784E-3"/>
                  <c:y val="0.26233797928978053"/>
                </c:manualLayout>
              </c:layout>
              <c:tx>
                <c:rich>
                  <a:bodyPr/>
                  <a:lstStyle/>
                  <a:p>
                    <a:pPr algn="ctr" rtl="0">
                      <a:defRPr>
                        <a:solidFill>
                          <a:schemeClr val="bg1"/>
                        </a:solidFill>
                      </a:defRPr>
                    </a:pPr>
                    <a:fld id="{B2447D32-84DD-452C-BC53-DD89B2AA86AD}" type="VALUE">
                      <a:rPr lang="en-US" b="1">
                        <a:solidFill>
                          <a:schemeClr val="bg1"/>
                        </a:solidFill>
                      </a:rPr>
                      <a:pPr algn="ctr" rtl="0">
                        <a:defRPr>
                          <a:solidFill>
                            <a:schemeClr val="bg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45589700574895"/>
                      <c:h val="0.102263729479779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1F3-4C38-9255-BFC1AF8AF495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Лист1!$B$3:$C$3</c:f>
              <c:strCache>
                <c:ptCount val="2"/>
                <c:pt idx="0">
                  <c:v>6М 2023</c:v>
                </c:pt>
                <c:pt idx="1">
                  <c:v>6М 2024</c:v>
                </c:pt>
              </c:strCache>
            </c:strRef>
          </c:cat>
          <c:val>
            <c:numRef>
              <c:f>Лист1!$B$5:$C$5</c:f>
              <c:numCache>
                <c:formatCode>_-* #\ ##0_-;\-* #\ ##0_-;_-* "-"??_-;_-@_-</c:formatCode>
                <c:ptCount val="2"/>
                <c:pt idx="0" formatCode="#,##0">
                  <c:v>11274</c:v>
                </c:pt>
                <c:pt idx="1">
                  <c:v>12668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F3-4C38-9255-BFC1AF8AF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100"/>
        <c:axId val="282276168"/>
        <c:axId val="282276560"/>
      </c:barChart>
      <c:lineChart>
        <c:grouping val="standard"/>
        <c:varyColors val="0"/>
        <c:ser>
          <c:idx val="2"/>
          <c:order val="2"/>
          <c:tx>
            <c:strRef>
              <c:f>Лист1!$A$6</c:f>
              <c:strCache>
                <c:ptCount val="1"/>
                <c:pt idx="0">
                  <c:v>Соотношение Долга к EBITDA за 12 месяцев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4523343390636029E-2"/>
                  <c:y val="-5.078840096487970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1F3-4C38-9255-BFC1AF8AF495}"/>
                </c:ext>
              </c:extLst>
            </c:dLbl>
            <c:dLbl>
              <c:idx val="1"/>
              <c:layout>
                <c:manualLayout>
                  <c:x val="-1.8030473101822746E-2"/>
                  <c:y val="-5.506852624217333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1F3-4C38-9255-BFC1AF8AF495}"/>
                </c:ext>
              </c:extLst>
            </c:dLbl>
            <c:dLbl>
              <c:idx val="2"/>
              <c:layout>
                <c:manualLayout>
                  <c:x val="-1.1799563050261608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1F3-4C38-9255-BFC1AF8AF495}"/>
                </c:ext>
              </c:extLst>
            </c:dLbl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>
                <a:solidFill>
                  <a:schemeClr val="accent2"/>
                </a:solidFill>
              </a:ln>
            </c:spPr>
            <c:trendlineType val="linear"/>
            <c:dispRSqr val="0"/>
            <c:dispEq val="0"/>
          </c:trendline>
          <c:cat>
            <c:strRef>
              <c:f>Лист1!$B$3:$C$3</c:f>
              <c:strCache>
                <c:ptCount val="2"/>
                <c:pt idx="0">
                  <c:v>6М 2023</c:v>
                </c:pt>
                <c:pt idx="1">
                  <c:v>6М 2024</c:v>
                </c:pt>
              </c:strCache>
            </c:strRef>
          </c:cat>
          <c:val>
            <c:numRef>
              <c:f>Лист1!$B$6:$C$6</c:f>
              <c:numCache>
                <c:formatCode>0.00</c:formatCode>
                <c:ptCount val="2"/>
                <c:pt idx="0" formatCode="General">
                  <c:v>1.21</c:v>
                </c:pt>
                <c:pt idx="1">
                  <c:v>1.1984862819299906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1F3-4C38-9255-BFC1AF8AF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1054047"/>
        <c:axId val="2101057375"/>
      </c:lineChart>
      <c:catAx>
        <c:axId val="282276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282276560"/>
        <c:crosses val="autoZero"/>
        <c:auto val="1"/>
        <c:lblAlgn val="ctr"/>
        <c:lblOffset val="100"/>
        <c:noMultiLvlLbl val="0"/>
      </c:catAx>
      <c:valAx>
        <c:axId val="282276560"/>
        <c:scaling>
          <c:orientation val="minMax"/>
          <c:max val="2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82276168"/>
        <c:crosses val="autoZero"/>
        <c:crossBetween val="between"/>
        <c:majorUnit val="3000"/>
      </c:valAx>
      <c:valAx>
        <c:axId val="2101057375"/>
        <c:scaling>
          <c:orientation val="minMax"/>
          <c:max val="1.8"/>
          <c:min val="0.9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101054047"/>
        <c:crosses val="max"/>
        <c:crossBetween val="between"/>
      </c:valAx>
      <c:catAx>
        <c:axId val="2101054047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101057375"/>
        <c:crosses val="max"/>
        <c:auto val="1"/>
        <c:lblAlgn val="ctr"/>
        <c:lblOffset val="100"/>
        <c:noMultiLvlLbl val="0"/>
      </c:cat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8.765110032028102E-2"/>
          <c:y val="0.7741280816678322"/>
          <c:w val="0.80877830420008667"/>
          <c:h val="0.16891354408834502"/>
        </c:manualLayout>
      </c:layout>
      <c:overlay val="0"/>
      <c:spPr>
        <a:noFill/>
      </c:spPr>
    </c:legend>
    <c:plotVisOnly val="1"/>
    <c:dispBlanksAs val="gap"/>
    <c:showDLblsOverMax val="0"/>
  </c:chart>
  <c:spPr>
    <a:noFill/>
  </c:spPr>
  <c:txPr>
    <a:bodyPr/>
    <a:lstStyle/>
    <a:p>
      <a:pPr>
        <a:defRPr sz="1100">
          <a:latin typeface="+mn-lt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69480825557037"/>
          <c:y val="0.23512726736304163"/>
          <c:w val="0.8401781433720138"/>
          <c:h val="0.474641636620633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5 683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A78-4CB7-A998-4C2751E09B0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5 000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A78-4CB7-A998-4C2751E09B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г.</c:v>
                </c:pt>
                <c:pt idx="1">
                  <c:v>2025 г.</c:v>
                </c:pt>
                <c:pt idx="2">
                  <c:v>2027 г.</c:v>
                </c:pt>
              </c:strCache>
            </c:strRef>
          </c:cat>
          <c:val>
            <c:numRef>
              <c:f>Лист1!$B$2:$B$4</c:f>
              <c:numCache>
                <c:formatCode>_-* #\ ##0_-;\-* #\ ##0_-;_-* "-"??_-;_-@_-</c:formatCode>
                <c:ptCount val="3"/>
                <c:pt idx="0">
                  <c:v>2029.5139999999999</c:v>
                </c:pt>
                <c:pt idx="1">
                  <c:v>3750</c:v>
                </c:pt>
                <c:pt idx="2" formatCode="#,##0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FF-457D-87F5-77E5220D48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0736991"/>
        <c:axId val="370731167"/>
      </c:barChart>
      <c:catAx>
        <c:axId val="370736991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731167"/>
        <c:crossesAt val="0"/>
        <c:auto val="1"/>
        <c:lblAlgn val="ctr"/>
        <c:lblOffset val="100"/>
        <c:tickLblSkip val="1"/>
        <c:noMultiLvlLbl val="0"/>
      </c:catAx>
      <c:valAx>
        <c:axId val="370731167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736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23381452318461"/>
          <c:y val="0.11924087185949052"/>
          <c:w val="0.81694903762029747"/>
          <c:h val="0.51559021253950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Лист2!$B$46</c:f>
              <c:strCache>
                <c:ptCount val="1"/>
                <c:pt idx="0">
                  <c:v>Отпуск из сети*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  <a:ln>
                <a:solidFill>
                  <a:srgbClr val="0C5B9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B3-43FB-BE36-0D06A3EE0711}"/>
              </c:ext>
            </c:extLst>
          </c:dPt>
          <c:dLbls>
            <c:dLbl>
              <c:idx val="0"/>
              <c:layout>
                <c:manualLayout>
                  <c:x val="0"/>
                  <c:y val="0.328703703703703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5B3-43FB-BE36-0D06A3EE0711}"/>
                </c:ext>
              </c:extLst>
            </c:dLbl>
            <c:dLbl>
              <c:idx val="1"/>
              <c:layout>
                <c:manualLayout>
                  <c:x val="0"/>
                  <c:y val="0.342592592592592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5B3-43FB-BE36-0D06A3EE07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Лист2!$A$47:$A$48</c:f>
              <c:strCache>
                <c:ptCount val="2"/>
                <c:pt idx="0">
                  <c:v>6М 2023</c:v>
                </c:pt>
                <c:pt idx="1">
                  <c:v>6М 2024</c:v>
                </c:pt>
              </c:strCache>
            </c:strRef>
          </c:cat>
          <c:val>
            <c:numRef>
              <c:f>Лист2!$B$47:$B$48</c:f>
              <c:numCache>
                <c:formatCode>#,##0</c:formatCode>
                <c:ptCount val="2"/>
                <c:pt idx="0">
                  <c:v>15978</c:v>
                </c:pt>
                <c:pt idx="1">
                  <c:v>16745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B3-43FB-BE36-0D06A3EE07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676872"/>
        <c:axId val="168678048"/>
      </c:barChart>
      <c:lineChart>
        <c:grouping val="standard"/>
        <c:varyColors val="0"/>
        <c:ser>
          <c:idx val="1"/>
          <c:order val="1"/>
          <c:tx>
            <c:strRef>
              <c:f>Лист2!$C$46</c:f>
              <c:strCache>
                <c:ptCount val="1"/>
                <c:pt idx="0">
                  <c:v>Средняя продолжительность прекращения энергоснабжения потребителей (в сети 0,4 кВ и выше)</c:v>
                </c:pt>
              </c:strCache>
            </c:strRef>
          </c:tx>
          <c:spPr>
            <a:ln w="28575" cap="rnd">
              <a:solidFill>
                <a:srgbClr val="4FC5B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FC5B5"/>
              </a:solidFill>
              <a:ln w="9525">
                <a:solidFill>
                  <a:srgbClr val="4FC5B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4FC5B5"/>
                </a:solidFill>
                <a:ln w="9525">
                  <a:solidFill>
                    <a:srgbClr val="4FC5B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35B3-43FB-BE36-0D06A3EE0711}"/>
              </c:ext>
            </c:extLst>
          </c:dPt>
          <c:dLbls>
            <c:dLbl>
              <c:idx val="0"/>
              <c:layout>
                <c:manualLayout>
                  <c:x val="-4.1666666666666664E-2"/>
                  <c:y val="-8.692636327137078E-2"/>
                </c:manualLayout>
              </c:layout>
              <c:spPr>
                <a:solidFill>
                  <a:srgbClr val="4FC5B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5B3-43FB-BE36-0D06A3EE0711}"/>
                </c:ext>
              </c:extLst>
            </c:dLbl>
            <c:dLbl>
              <c:idx val="1"/>
              <c:layout>
                <c:manualLayout>
                  <c:x val="-4.7222222222222325E-2"/>
                  <c:y val="-0.11055833876258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EA909-3646-4A00-BA96-E5212D7E16EF}" type="VALUE">
                      <a:rPr lang="en-US" sz="1000" b="1" i="0" baseline="0">
                        <a:solidFill>
                          <a:schemeClr val="bg1"/>
                        </a:solidFill>
                      </a:rPr>
                      <a:pPr>
                        <a:defRPr sz="1000" b="1"/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rgbClr val="4FC5B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5B3-43FB-BE36-0D06A3EE0711}"/>
                </c:ext>
              </c:extLst>
            </c:dLbl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Лист2!$A$47:$A$48</c:f>
              <c:strCache>
                <c:ptCount val="2"/>
                <c:pt idx="0">
                  <c:v>6М 2023</c:v>
                </c:pt>
                <c:pt idx="1">
                  <c:v>6М 2024</c:v>
                </c:pt>
              </c:strCache>
            </c:strRef>
          </c:cat>
          <c:val>
            <c:numRef>
              <c:f>Лист2!$C$47:$C$48</c:f>
              <c:numCache>
                <c:formatCode>General</c:formatCode>
                <c:ptCount val="2"/>
                <c:pt idx="0">
                  <c:v>2.99</c:v>
                </c:pt>
                <c:pt idx="1">
                  <c:v>3.11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5B3-43FB-BE36-0D06A3EE07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784544"/>
        <c:axId val="168679224"/>
      </c:lineChart>
      <c:catAx>
        <c:axId val="168676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rgbClr val="FFFFFF">
                <a:lumMod val="8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8678048"/>
        <c:crosses val="autoZero"/>
        <c:auto val="1"/>
        <c:lblAlgn val="ctr"/>
        <c:lblOffset val="100"/>
        <c:noMultiLvlLbl val="0"/>
      </c:catAx>
      <c:valAx>
        <c:axId val="168678048"/>
        <c:scaling>
          <c:orientation val="minMax"/>
          <c:min val="0"/>
        </c:scaling>
        <c:delete val="0"/>
        <c:axPos val="l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676872"/>
        <c:crosses val="autoZero"/>
        <c:crossBetween val="between"/>
        <c:majorUnit val="100"/>
        <c:minorUnit val="50"/>
      </c:valAx>
      <c:valAx>
        <c:axId val="168679224"/>
        <c:scaling>
          <c:orientation val="minMax"/>
          <c:min val="2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84544"/>
        <c:crosses val="max"/>
        <c:crossBetween val="between"/>
        <c:majorUnit val="0.1"/>
        <c:minorUnit val="5.000000000000001E-2"/>
      </c:valAx>
      <c:catAx>
        <c:axId val="17178454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68679224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003500156820388E-2"/>
          <c:y val="0.75981971610717125"/>
          <c:w val="0.9655570422844042"/>
          <c:h val="0.189345004724306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27923102883748"/>
          <c:y val="6.0611622087683802E-2"/>
          <c:w val="0.85509051594284768"/>
          <c:h val="0.63647486599610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услуг по передаче ээ</c:v>
                </c:pt>
              </c:strCache>
            </c:strRef>
          </c:tx>
          <c:spPr>
            <a:solidFill>
              <a:srgbClr val="0C5B9D"/>
            </a:solidFill>
            <a:ln w="9525">
              <a:solidFill>
                <a:sysClr val="window" lastClr="FFFFFF">
                  <a:lumMod val="50000"/>
                </a:sysClr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85-4E67-BB06-7BD246E7EFB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85-4E67-BB06-7BD246E7EFB4}"/>
              </c:ext>
            </c:extLst>
          </c:dPt>
          <c:dLbls>
            <c:spPr>
              <a:solidFill>
                <a:srgbClr val="0C5B9D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6М 2023</c:v>
                </c:pt>
                <c:pt idx="1">
                  <c:v>6М 2024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15878</c:v>
                </c:pt>
                <c:pt idx="1">
                  <c:v>16585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85-4E67-BB06-7BD246E7EF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Отпуск из сети без учета объемов "Последней мили"</c:v>
                </c:pt>
              </c:strCache>
            </c:strRef>
          </c:tx>
          <c:spPr>
            <a:solidFill>
              <a:srgbClr val="8DB3E2"/>
            </a:solidFill>
            <a:ln>
              <a:solidFill>
                <a:sysClr val="window" lastClr="FFFFFF">
                  <a:lumMod val="50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6М 2023</c:v>
                </c:pt>
                <c:pt idx="1">
                  <c:v>6М 2024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2D85-4E67-BB06-7BD246E7E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455080"/>
        <c:axId val="168679616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Потери электроэнергии, %</c:v>
                </c:pt>
              </c:strCache>
            </c:strRef>
          </c:tx>
          <c:spPr>
            <a:ln>
              <a:solidFill>
                <a:srgbClr val="4FC5B5"/>
              </a:solidFill>
            </a:ln>
          </c:spPr>
          <c:marker>
            <c:symbol val="circle"/>
            <c:size val="7"/>
            <c:spPr>
              <a:solidFill>
                <a:srgbClr val="4FC5B5"/>
              </a:solidFill>
              <a:ln>
                <a:solidFill>
                  <a:srgbClr val="4FC5B5"/>
                </a:solidFill>
              </a:ln>
            </c:spPr>
          </c:marker>
          <c:dLbls>
            <c:dLbl>
              <c:idx val="0"/>
              <c:layout>
                <c:manualLayout>
                  <c:x val="-7.0046458635425649E-2"/>
                  <c:y val="-5.3793480014586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D85-4E67-BB06-7BD246E7EFB4}"/>
                </c:ext>
              </c:extLst>
            </c:dLbl>
            <c:dLbl>
              <c:idx val="1"/>
              <c:layout>
                <c:manualLayout>
                  <c:x val="-4.0026547791671918E-2"/>
                  <c:y val="-5.3793480014586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D85-4E67-BB06-7BD246E7EFB4}"/>
                </c:ext>
              </c:extLst>
            </c:dLbl>
            <c:spPr>
              <a:solidFill>
                <a:srgbClr val="4FC5B5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6М 2023</c:v>
                </c:pt>
                <c:pt idx="1">
                  <c:v>6М 2024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5.38</c:v>
                </c:pt>
                <c:pt idx="1">
                  <c:v>5.31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D85-4E67-BB06-7BD246E7E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678440"/>
        <c:axId val="168676088"/>
      </c:lineChart>
      <c:catAx>
        <c:axId val="140455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baseline="0"/>
            </a:pPr>
            <a:endParaRPr lang="ru-RU"/>
          </a:p>
        </c:txPr>
        <c:crossAx val="168679616"/>
        <c:crosses val="autoZero"/>
        <c:auto val="1"/>
        <c:lblAlgn val="ctr"/>
        <c:lblOffset val="100"/>
        <c:noMultiLvlLbl val="0"/>
      </c:catAx>
      <c:valAx>
        <c:axId val="168679616"/>
        <c:scaling>
          <c:orientation val="minMax"/>
          <c:min val="10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40455080"/>
        <c:crosses val="autoZero"/>
        <c:crossBetween val="between"/>
      </c:valAx>
      <c:valAx>
        <c:axId val="168676088"/>
        <c:scaling>
          <c:orientation val="minMax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68678440"/>
        <c:crosses val="max"/>
        <c:crossBetween val="between"/>
      </c:valAx>
      <c:catAx>
        <c:axId val="168678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8676088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0"/>
        <c:txPr>
          <a:bodyPr/>
          <a:lstStyle/>
          <a:p>
            <a:pPr>
              <a:defRPr baseline="0"/>
            </a:pPr>
            <a:endParaRPr lang="ru-RU"/>
          </a:p>
        </c:txPr>
      </c:legendEntry>
      <c:legendEntry>
        <c:idx val="1"/>
        <c:delete val="1"/>
      </c:legendEntry>
      <c:layout>
        <c:manualLayout>
          <c:xMode val="edge"/>
          <c:yMode val="edge"/>
          <c:x val="5.9042199098449926E-4"/>
          <c:y val="0.79827505085974948"/>
          <c:w val="0.99940957800901553"/>
          <c:h val="0.159346459171494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+mn-lt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A12-429D-8145-925B2AF8E5F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A12-429D-8145-925B2AF8E5F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6М 2023</c:v>
                </c:pt>
                <c:pt idx="1">
                  <c:v>6М 2024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26748</c:v>
                </c:pt>
                <c:pt idx="1">
                  <c:v>29597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19-401A-A554-F06789BDD3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6583752"/>
        <c:axId val="356584144"/>
      </c:barChart>
      <c:catAx>
        <c:axId val="356583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6584144"/>
        <c:crosses val="autoZero"/>
        <c:auto val="1"/>
        <c:lblAlgn val="ctr"/>
        <c:lblOffset val="100"/>
        <c:noMultiLvlLbl val="0"/>
      </c:catAx>
      <c:valAx>
        <c:axId val="356584144"/>
        <c:scaling>
          <c:orientation val="minMax"/>
          <c:min val="0"/>
        </c:scaling>
        <c:delete val="1"/>
        <c:axPos val="l"/>
        <c:numFmt formatCode="#,##0" sourceLinked="1"/>
        <c:majorTickMark val="none"/>
        <c:minorTickMark val="none"/>
        <c:tickLblPos val="nextTo"/>
        <c:crossAx val="356583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13-4909-A0C5-CC3E7E3027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13-4909-A0C5-CC3E7E3027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113-4909-A0C5-CC3E7E3027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113-4909-A0C5-CC3E7E3027BF}"/>
              </c:ext>
            </c:extLst>
          </c:dPt>
          <c:dLbls>
            <c:dLbl>
              <c:idx val="1"/>
              <c:layout>
                <c:manualLayout>
                  <c:x val="-1.9924100160177288E-2"/>
                  <c:y val="1.0940400659869835E-2"/>
                </c:manualLayout>
              </c:layout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113-4909-A0C5-CC3E7E3027BF}"/>
                </c:ext>
              </c:extLst>
            </c:dLbl>
            <c:dLbl>
              <c:idx val="2"/>
              <c:layout>
                <c:manualLayout>
                  <c:x val="1.195446009610633E-2"/>
                  <c:y val="-0.11487420692863329"/>
                </c:manualLayout>
              </c:layout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113-4909-A0C5-CC3E7E3027BF}"/>
                </c:ext>
              </c:extLst>
            </c:dLbl>
            <c:dLbl>
              <c:idx val="3"/>
              <c:layout>
                <c:manualLayout>
                  <c:x val="3.1878560256283543E-2"/>
                  <c:y val="-1.09404006598698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1%</a:t>
                    </a:r>
                  </a:p>
                </c:rich>
              </c:tx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113-4909-A0C5-CC3E7E3027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выр_нов!$F$14:$F$17</c:f>
              <c:strCache>
                <c:ptCount val="4"/>
                <c:pt idx="0">
                  <c:v>Передача электроэнергии</c:v>
                </c:pt>
                <c:pt idx="1">
                  <c:v>Технологическое присоединение к электросетям</c:v>
                </c:pt>
                <c:pt idx="2">
                  <c:v>Прочая выручка</c:v>
                </c:pt>
                <c:pt idx="3">
                  <c:v>Выручка по договорам аренды</c:v>
                </c:pt>
              </c:strCache>
            </c:strRef>
          </c:cat>
          <c:val>
            <c:numRef>
              <c:f>выр_нов!$G$14:$G$17</c:f>
              <c:numCache>
                <c:formatCode>0%</c:formatCode>
                <c:ptCount val="4"/>
                <c:pt idx="0">
                  <c:v>0.96680309381081564</c:v>
                </c:pt>
                <c:pt idx="1">
                  <c:v>8.5115239525383989E-3</c:v>
                </c:pt>
                <c:pt idx="2">
                  <c:v>1.9160453021763914E-2</c:v>
                </c:pt>
                <c:pt idx="3">
                  <c:v>5.5249292148820614E-3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113-4909-A0C5-CC3E7E3027B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E1D-43EE-9466-23646B643E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E1D-43EE-9466-23646B643E2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E1D-43EE-9466-23646B643E2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E1D-43EE-9466-23646B643E22}"/>
              </c:ext>
            </c:extLst>
          </c:dPt>
          <c:dLbls>
            <c:dLbl>
              <c:idx val="1"/>
              <c:layout>
                <c:manualLayout>
                  <c:x val="-2.9421951324045761E-2"/>
                  <c:y val="-3.09150865622423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E1D-43EE-9466-23646B643E22}"/>
                </c:ext>
              </c:extLst>
            </c:dLbl>
            <c:dLbl>
              <c:idx val="3"/>
              <c:layout>
                <c:manualLayout>
                  <c:x val="3.6777439155056819E-3"/>
                  <c:y val="-7.2135201978565544E-2"/>
                </c:manualLayout>
              </c:layout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E1D-43EE-9466-23646B643E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выр_нов!$I$14:$I$17</c:f>
              <c:strCache>
                <c:ptCount val="4"/>
                <c:pt idx="0">
                  <c:v>Передача электроэнергии</c:v>
                </c:pt>
                <c:pt idx="1">
                  <c:v>Технологическое присоединение к электросетям</c:v>
                </c:pt>
                <c:pt idx="2">
                  <c:v>Прочая выручка</c:v>
                </c:pt>
                <c:pt idx="3">
                  <c:v>Выручка по договорам аренды</c:v>
                </c:pt>
              </c:strCache>
            </c:strRef>
          </c:cat>
          <c:val>
            <c:numRef>
              <c:f>выр_нов!$J$14:$J$17</c:f>
              <c:numCache>
                <c:formatCode>0%</c:formatCode>
                <c:ptCount val="4"/>
                <c:pt idx="0">
                  <c:v>0.92532243745157405</c:v>
                </c:pt>
                <c:pt idx="1">
                  <c:v>3.4380229882012711E-2</c:v>
                </c:pt>
                <c:pt idx="2">
                  <c:v>3.4887920794541345E-2</c:v>
                </c:pt>
                <c:pt idx="3">
                  <c:v>5.4094118718718692E-3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1D-43EE-9466-23646B643E2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444481995705388"/>
          <c:y val="2.4309442267542912E-2"/>
          <c:w val="0.34405782154182896"/>
          <c:h val="0.975690557732457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187774310804383E-2"/>
          <c:y val="0.12777909295207357"/>
          <c:w val="0.90543354354118544"/>
          <c:h val="0.7642019739002233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сл10!$A$39</c:f>
              <c:strCache>
                <c:ptCount val="1"/>
                <c:pt idx="0">
                  <c:v>Услуги по передаче электроэнергии</c:v>
                </c:pt>
              </c:strCache>
            </c:strRef>
          </c:tx>
          <c:spPr>
            <a:solidFill>
              <a:srgbClr val="0C5B9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сл10!$B$37:$C$37</c:f>
              <c:strCache>
                <c:ptCount val="2"/>
                <c:pt idx="0">
                  <c:v>6М 2023</c:v>
                </c:pt>
                <c:pt idx="1">
                  <c:v>6М 2024</c:v>
                </c:pt>
              </c:strCache>
            </c:strRef>
          </c:cat>
          <c:val>
            <c:numRef>
              <c:f>сл10!$B$39:$C$39</c:f>
              <c:numCache>
                <c:formatCode>#,##0</c:formatCode>
                <c:ptCount val="2"/>
                <c:pt idx="0">
                  <c:v>3011</c:v>
                </c:pt>
                <c:pt idx="1">
                  <c:v>3011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D5-4BD7-8EF2-661D3C8CBC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3339912"/>
        <c:axId val="24382197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сл10!$A$38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сл10!$B$37:$C$37</c15:sqref>
                        </c15:formulaRef>
                      </c:ext>
                    </c:extLst>
                    <c:strCache>
                      <c:ptCount val="2"/>
                      <c:pt idx="0">
                        <c:v>6М 2023</c:v>
                      </c:pt>
                      <c:pt idx="1">
                        <c:v>6М 2024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сл10!$B$38:$C$38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D8D5-4BD7-8EF2-661D3C8CBCE5}"/>
                  </c:ext>
                </c:extLst>
              </c15:ser>
            </c15:filteredBarSeries>
          </c:ext>
        </c:extLst>
      </c:barChart>
      <c:catAx>
        <c:axId val="243339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3821976"/>
        <c:crosses val="autoZero"/>
        <c:auto val="1"/>
        <c:lblAlgn val="ctr"/>
        <c:lblOffset val="100"/>
        <c:noMultiLvlLbl val="0"/>
      </c:catAx>
      <c:valAx>
        <c:axId val="243821976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243339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4509640"/>
        <c:axId val="28451003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сл11!$A$34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сл11!$B$33:$C$33</c15:sqref>
                        </c15:formulaRef>
                      </c:ext>
                    </c:extLst>
                    <c:strCache>
                      <c:ptCount val="2"/>
                      <c:pt idx="0">
                        <c:v>6М 2018</c:v>
                      </c:pt>
                      <c:pt idx="1">
                        <c:v>6М 2019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сл11!$B$34:$C$34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2083-4259-8547-7F38BA5A331B}"/>
                  </c:ext>
                </c:extLst>
              </c15:ser>
            </c15:filteredBarSeries>
          </c:ext>
        </c:extLst>
      </c:barChart>
      <c:catAx>
        <c:axId val="284509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84510032"/>
        <c:crosses val="autoZero"/>
        <c:auto val="1"/>
        <c:lblAlgn val="ctr"/>
        <c:lblOffset val="100"/>
        <c:noMultiLvlLbl val="0"/>
      </c:catAx>
      <c:valAx>
        <c:axId val="28451003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84509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87802348659825E-2"/>
          <c:y val="6.2842230374668351E-2"/>
          <c:w val="0.90543354354118544"/>
          <c:h val="0.756612041758909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сл10!$A$39</c:f>
              <c:strCache>
                <c:ptCount val="1"/>
                <c:pt idx="0">
                  <c:v>Услуги по передаче электроэнергии</c:v>
                </c:pt>
              </c:strCache>
            </c:strRef>
          </c:tx>
          <c:spPr>
            <a:solidFill>
              <a:srgbClr val="0C5B9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сл10!$B$37:$C$37</c:f>
              <c:strCache>
                <c:ptCount val="2"/>
                <c:pt idx="0">
                  <c:v>6М 2023</c:v>
                </c:pt>
                <c:pt idx="1">
                  <c:v>6М 2024</c:v>
                </c:pt>
              </c:strCache>
            </c:strRef>
          </c:cat>
          <c:val>
            <c:numRef>
              <c:f>сл10!$B$39:$C$39</c:f>
              <c:numCache>
                <c:formatCode>#,##0</c:formatCode>
                <c:ptCount val="2"/>
                <c:pt idx="0">
                  <c:v>7949</c:v>
                </c:pt>
                <c:pt idx="1">
                  <c:v>9053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47-44D9-A7F0-F8A1F74CCCF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4510816"/>
        <c:axId val="28451120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сл10!$A$38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сл10!$B$37:$C$37</c15:sqref>
                        </c15:formulaRef>
                      </c:ext>
                    </c:extLst>
                    <c:strCache>
                      <c:ptCount val="2"/>
                      <c:pt idx="0">
                        <c:v>6М 2023</c:v>
                      </c:pt>
                      <c:pt idx="1">
                        <c:v>6М 2024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сл10!$B$38:$C$38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C47-44D9-A7F0-F8A1F74CCCF5}"/>
                  </c:ext>
                </c:extLst>
              </c15:ser>
            </c15:filteredBarSeries>
          </c:ext>
        </c:extLst>
      </c:barChart>
      <c:catAx>
        <c:axId val="28451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4511208"/>
        <c:crosses val="autoZero"/>
        <c:auto val="1"/>
        <c:lblAlgn val="ctr"/>
        <c:lblOffset val="100"/>
        <c:noMultiLvlLbl val="0"/>
      </c:catAx>
      <c:valAx>
        <c:axId val="284511208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28451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0.06381</cdr:x>
      <cdr:y>0.6157</cdr:y>
    </cdr:from>
    <cdr:to>
      <cdr:x>0.17338</cdr:x>
      <cdr:y>0.77423</cdr:y>
    </cdr:to>
    <cdr:grpSp>
      <cdr:nvGrpSpPr>
        <cdr:cNvPr id="2" name="Группа 1">
          <a:extLst xmlns:a="http://schemas.openxmlformats.org/drawingml/2006/main">
            <a:ext uri="{FF2B5EF4-FFF2-40B4-BE49-F238E27FC236}">
              <a16:creationId xmlns:a16="http://schemas.microsoft.com/office/drawing/2014/main" id="{BD708646-2C94-C17A-D2FF-362CFD3812A2}"/>
            </a:ext>
          </a:extLst>
        </cdr:cNvPr>
        <cdr:cNvGrpSpPr/>
      </cdr:nvGrpSpPr>
      <cdr:grpSpPr bwMode="auto">
        <a:xfrm xmlns:a="http://schemas.openxmlformats.org/drawingml/2006/main">
          <a:off x="246623" y="1460222"/>
          <a:ext cx="423484" cy="375977"/>
          <a:chOff x="6757002" y="4259617"/>
          <a:chExt cx="255620" cy="276922"/>
        </a:xfrm>
      </cdr:grpSpPr>
      <cdr:sp macro="" textlink="">
        <cdr:nvSpPr>
          <cdr:cNvPr id="5" name="Овал 4"/>
          <cdr:cNvSpPr/>
        </cdr:nvSpPr>
        <cdr:spPr bwMode="auto">
          <a:xfrm xmlns:a="http://schemas.openxmlformats.org/drawingml/2006/main">
            <a:off x="6757002" y="4259617"/>
            <a:ext cx="255620" cy="276922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5B6B6D"/>
          </a:solidFill>
          <a:ln xmlns:a="http://schemas.openxmlformats.org/drawingml/2006/main" w="9525" cap="flat" cmpd="sng" algn="ctr">
            <a:noFill/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  <cdr:txBody>
          <a:bodyPr xmlns:a="http://schemas.openxmlformats.org/drawingml/2006/main"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ru-RU"/>
            </a:defPPr>
            <a:lvl1pPr marL="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defTabSz="888999">
              <a:defRPr/>
            </a:pPr>
            <a:r>
              <a:rPr lang="ru-RU" sz="300">
                <a:ln w="0">
                  <a:round/>
                </a:ln>
                <a:solidFill>
                  <a:prstClr val="white"/>
                </a:solidFill>
              </a:rPr>
              <a:t>      </a:t>
            </a:r>
            <a:r>
              <a:rPr lang="ru-RU" sz="400">
                <a:ln w="0"/>
                <a:solidFill>
                  <a:prstClr val="white"/>
                </a:solidFill>
              </a:rPr>
              <a:t>0101…</a:t>
            </a:r>
            <a:endParaRPr/>
          </a:p>
        </cdr:txBody>
      </cdr:sp>
      <cdr:cxnSp macro="">
        <cdr:nvCxnSpPr>
          <cdr:cNvPr id="6" name="Прямая соединительная линия 5">
            <a:extLst xmlns:a="http://schemas.openxmlformats.org/drawingml/2006/main">
              <a:ext uri="{FF2B5EF4-FFF2-40B4-BE49-F238E27FC236}">
                <a16:creationId xmlns:a16="http://schemas.microsoft.com/office/drawing/2014/main" id="{197AF769-E512-DBDD-B1F0-D030171535DC}"/>
              </a:ext>
            </a:extLst>
          </cdr:cNvPr>
          <cdr:cNvCxnSpPr>
            <a:cxnSpLocks xmlns:a="http://schemas.openxmlformats.org/drawingml/2006/main"/>
          </cdr:cNvCxnSpPr>
        </cdr:nvCxnSpPr>
        <cdr:spPr bwMode="auto">
          <a:xfrm xmlns:a="http://schemas.openxmlformats.org/drawingml/2006/main">
            <a:off x="6794437" y="4469121"/>
            <a:ext cx="18075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7" name="Прямая соединительная линия 6">
            <a:extLst xmlns:a="http://schemas.openxmlformats.org/drawingml/2006/main">
              <a:ext uri="{FF2B5EF4-FFF2-40B4-BE49-F238E27FC236}">
                <a16:creationId xmlns:a16="http://schemas.microsoft.com/office/drawing/2014/main" id="{7D2E696C-2181-D092-EFDA-ECBDA523F27F}"/>
              </a:ext>
            </a:extLst>
          </cdr:cNvPr>
          <cdr:cNvCxnSpPr>
            <a:cxnSpLocks xmlns:a="http://schemas.openxmlformats.org/drawingml/2006/main"/>
          </cdr:cNvCxnSpPr>
        </cdr:nvCxnSpPr>
        <cdr:spPr bwMode="auto">
          <a:xfrm xmlns:a="http://schemas.openxmlformats.org/drawingml/2006/main">
            <a:off x="6821028" y="4417427"/>
            <a:ext cx="1197" cy="5539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8" name="Прямая соединительная линия 7">
            <a:extLst xmlns:a="http://schemas.openxmlformats.org/drawingml/2006/main">
              <a:ext uri="{FF2B5EF4-FFF2-40B4-BE49-F238E27FC236}">
                <a16:creationId xmlns:a16="http://schemas.microsoft.com/office/drawing/2014/main" id="{88D93588-3FE3-0696-7F26-B473538BBE4D}"/>
              </a:ext>
            </a:extLst>
          </cdr:cNvPr>
          <cdr:cNvCxnSpPr>
            <a:cxnSpLocks xmlns:a="http://schemas.openxmlformats.org/drawingml/2006/main"/>
          </cdr:cNvCxnSpPr>
        </cdr:nvCxnSpPr>
        <cdr:spPr bwMode="auto">
          <a:xfrm xmlns:a="http://schemas.openxmlformats.org/drawingml/2006/main">
            <a:off x="6947760" y="4417427"/>
            <a:ext cx="1197" cy="5539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9" name="Прямая соединительная линия 8">
            <a:extLst xmlns:a="http://schemas.openxmlformats.org/drawingml/2006/main">
              <a:ext uri="{FF2B5EF4-FFF2-40B4-BE49-F238E27FC236}">
                <a16:creationId xmlns:a16="http://schemas.microsoft.com/office/drawing/2014/main" id="{0B3346E7-BCB3-1840-2623-0E39DF734D03}"/>
              </a:ext>
            </a:extLst>
          </cdr:cNvPr>
          <cdr:cNvCxnSpPr>
            <a:cxnSpLocks xmlns:a="http://schemas.openxmlformats.org/drawingml/2006/main"/>
          </cdr:cNvCxnSpPr>
        </cdr:nvCxnSpPr>
        <cdr:spPr bwMode="auto">
          <a:xfrm xmlns:a="http://schemas.openxmlformats.org/drawingml/2006/main">
            <a:off x="6884093" y="4441848"/>
            <a:ext cx="1197" cy="27691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10" name="Прямая соединительная линия 9">
            <a:extLst xmlns:a="http://schemas.openxmlformats.org/drawingml/2006/main">
              <a:ext uri="{FF2B5EF4-FFF2-40B4-BE49-F238E27FC236}">
                <a16:creationId xmlns:a16="http://schemas.microsoft.com/office/drawing/2014/main" id="{D042E542-B8CB-F98F-C4ED-506581662CF3}"/>
              </a:ext>
            </a:extLst>
          </cdr:cNvPr>
          <cdr:cNvCxnSpPr>
            <a:cxnSpLocks xmlns:a="http://schemas.openxmlformats.org/drawingml/2006/main"/>
          </cdr:cNvCxnSpPr>
        </cdr:nvCxnSpPr>
        <cdr:spPr bwMode="auto">
          <a:xfrm xmlns:a="http://schemas.openxmlformats.org/drawingml/2006/main">
            <a:off x="6838218" y="4362862"/>
            <a:ext cx="93189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11" name="Прямая соединительная линия 10">
            <a:extLst xmlns:a="http://schemas.openxmlformats.org/drawingml/2006/main">
              <a:ext uri="{FF2B5EF4-FFF2-40B4-BE49-F238E27FC236}">
                <a16:creationId xmlns:a16="http://schemas.microsoft.com/office/drawing/2014/main" id="{335AE745-C7D9-AC8D-FC69-F5C41D09C027}"/>
              </a:ext>
            </a:extLst>
          </cdr:cNvPr>
          <cdr:cNvCxnSpPr>
            <a:cxnSpLocks xmlns:a="http://schemas.openxmlformats.org/drawingml/2006/main"/>
          </cdr:cNvCxnSpPr>
        </cdr:nvCxnSpPr>
        <cdr:spPr bwMode="auto">
          <a:xfrm xmlns:a="http://schemas.openxmlformats.org/drawingml/2006/main" flipV="1">
            <a:off x="6929592" y="4359825"/>
            <a:ext cx="0" cy="83076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12" name="Прямая соединительная линия 11">
            <a:extLst xmlns:a="http://schemas.openxmlformats.org/drawingml/2006/main">
              <a:ext uri="{FF2B5EF4-FFF2-40B4-BE49-F238E27FC236}">
                <a16:creationId xmlns:a16="http://schemas.microsoft.com/office/drawing/2014/main" id="{EC8B6403-B598-D15F-BF67-4C57FA222C10}"/>
              </a:ext>
            </a:extLst>
          </cdr:cNvPr>
          <cdr:cNvCxnSpPr>
            <a:cxnSpLocks xmlns:a="http://schemas.openxmlformats.org/drawingml/2006/main"/>
          </cdr:cNvCxnSpPr>
        </cdr:nvCxnSpPr>
        <cdr:spPr bwMode="auto">
          <a:xfrm xmlns:a="http://schemas.openxmlformats.org/drawingml/2006/main" flipV="1">
            <a:off x="6840387" y="4359825"/>
            <a:ext cx="0" cy="83076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13" name="Прямая соединительная линия 12">
            <a:extLst xmlns:a="http://schemas.openxmlformats.org/drawingml/2006/main">
              <a:ext uri="{FF2B5EF4-FFF2-40B4-BE49-F238E27FC236}">
                <a16:creationId xmlns:a16="http://schemas.microsoft.com/office/drawing/2014/main" id="{E71767EA-D028-77CC-CE4B-61799C6AE634}"/>
              </a:ext>
            </a:extLst>
          </cdr:cNvPr>
          <cdr:cNvCxnSpPr>
            <a:cxnSpLocks xmlns:a="http://schemas.openxmlformats.org/drawingml/2006/main"/>
          </cdr:cNvCxnSpPr>
        </cdr:nvCxnSpPr>
        <cdr:spPr bwMode="auto">
          <a:xfrm xmlns:a="http://schemas.openxmlformats.org/drawingml/2006/main" flipV="1">
            <a:off x="6885748" y="4333556"/>
            <a:ext cx="0" cy="27691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14" name="Прямая соединительная линия 13">
            <a:extLst xmlns:a="http://schemas.openxmlformats.org/drawingml/2006/main">
              <a:ext uri="{FF2B5EF4-FFF2-40B4-BE49-F238E27FC236}">
                <a16:creationId xmlns:a16="http://schemas.microsoft.com/office/drawing/2014/main" id="{8EFD43E5-2A72-32BA-D899-690DC81B844F}"/>
              </a:ext>
            </a:extLst>
          </cdr:cNvPr>
          <cdr:cNvCxnSpPr>
            <a:cxnSpLocks xmlns:a="http://schemas.openxmlformats.org/drawingml/2006/main"/>
          </cdr:cNvCxnSpPr>
        </cdr:nvCxnSpPr>
        <cdr:spPr bwMode="auto">
          <a:xfrm xmlns:a="http://schemas.openxmlformats.org/drawingml/2006/main">
            <a:off x="6884093" y="4283768"/>
            <a:ext cx="1197" cy="5539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0.50547</cdr:x>
      <cdr:y>0.52407</cdr:y>
    </cdr:from>
    <cdr:to>
      <cdr:x>0.74769</cdr:x>
      <cdr:y>0.70702</cdr:y>
    </cdr:to>
    <cdr:sp macro="" textlink="">
      <cdr:nvSpPr>
        <cdr:cNvPr id="3" name="Поле 4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75005" y="1342621"/>
          <a:ext cx="1281847" cy="4687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  <a:round/>
        </a:ln>
      </cdr:spPr>
      <cdr:txBody>
        <a:bodyPr xmlns:a="http://schemas.openxmlformats.org/drawingml/2006/main" rot="0" vert="horz" wrap="square" lIns="91440" tIns="45720" rIns="91440" bIns="45720" anchor="t" anchorCtr="0" upright="1">
          <a:noAutofit/>
        </a:bodyPr>
        <a:lstStyle xmlns:a="http://schemas.openxmlformats.org/drawingml/2006/main"/>
        <a:p xmlns:a="http://schemas.openxmlformats.org/drawingml/2006/main">
          <a:pPr algn="ctr">
            <a:defRPr/>
          </a:pPr>
          <a:r>
            <a:rPr lang="ru-RU" sz="1200" b="1">
              <a:cs typeface="Arial"/>
            </a:rPr>
            <a:t>3 216 млн</a:t>
          </a:r>
          <a:r>
            <a:rPr lang="en-US" sz="1200" b="1">
              <a:cs typeface="Arial"/>
            </a:rPr>
            <a:t> </a:t>
          </a:r>
          <a:r>
            <a:rPr lang="ru-RU" sz="1200" b="1">
              <a:cs typeface="Arial"/>
            </a:rPr>
            <a:t>руб.</a:t>
          </a:r>
          <a:endParaRPr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PF Din Text Cond Pro Обычный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CF123-B4AC-427E-87A8-A7CE632F9278}" type="datetimeFigureOut">
              <a:rPr lang="ru-RU" smtClean="0">
                <a:latin typeface="PF Din Text Cond Pro Обычный" charset="0"/>
              </a:rPr>
              <a:t>16.09.2024</a:t>
            </a:fld>
            <a:endParaRPr lang="ru-RU" dirty="0">
              <a:latin typeface="PF Din Text Cond Pro Обычный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PF Din Text Cond Pro Обычный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67B93-68BE-45FB-B8C5-75E54A63825B}" type="slidenum">
              <a:rPr lang="ru-RU" smtClean="0">
                <a:latin typeface="PF Din Text Cond Pro Обычный" charset="0"/>
              </a:rPr>
              <a:t>‹#›</a:t>
            </a:fld>
            <a:endParaRPr lang="ru-RU" dirty="0">
              <a:latin typeface="PF Din Text Cond Pro Обычный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233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F Din Text Cond Pro Обычный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F Din Text Cond Pro Обычный" charset="0"/>
              </a:defRPr>
            </a:lvl1pPr>
          </a:lstStyle>
          <a:p>
            <a:fld id="{13CD6198-4BE6-4F36-8333-C514C4EE50C8}" type="datetimeFigureOut">
              <a:rPr lang="ru-RU" smtClean="0"/>
              <a:pPr/>
              <a:t>16.09.2024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F Din Text Cond Pro Обычный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F Din Text Cond Pro Обычный" charset="0"/>
              </a:defRPr>
            </a:lvl1pPr>
          </a:lstStyle>
          <a:p>
            <a:fld id="{E9AF4246-FA98-43BE-AE99-A25C707819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15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F4246-FA98-43BE-AE99-A25C707819E3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471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F4246-FA98-43BE-AE99-A25C707819E3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151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F4246-FA98-43BE-AE99-A25C707819E3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151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F4246-FA98-43BE-AE99-A25C707819E3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258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F4246-FA98-43BE-AE99-A25C707819E3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143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1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14" y="836712"/>
            <a:ext cx="1649636" cy="88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3204114" y="4437112"/>
            <a:ext cx="5498561" cy="764312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1800" b="1" baseline="0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5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И.О. Фамилия докладчика</a:t>
            </a:r>
          </a:p>
          <a:p>
            <a:pPr lvl="0"/>
            <a:r>
              <a:rPr lang="ru-RU" dirty="0"/>
              <a:t>Должность докладчика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03848" y="2188257"/>
            <a:ext cx="5498827" cy="664797"/>
          </a:xfrm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3208383" y="5733257"/>
            <a:ext cx="1645401" cy="269875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   |</a:t>
            </a:r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3203849" y="5733257"/>
            <a:ext cx="833660" cy="269875"/>
          </a:xfrm>
          <a:noFill/>
        </p:spPr>
        <p:txBody>
          <a:bodyPr lIns="36000" rIns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 МЕСЯЦ 2021</a:t>
            </a:r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81524" y="5733257"/>
            <a:ext cx="672260" cy="269875"/>
          </a:xfrm>
          <a:solidFill>
            <a:schemeClr val="bg1"/>
          </a:solidFill>
        </p:spPr>
        <p:txBody>
          <a:bodyPr lIns="36000" rIns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РЕГИОН</a:t>
            </a:r>
          </a:p>
        </p:txBody>
      </p:sp>
    </p:spTree>
    <p:extLst>
      <p:ext uri="{BB962C8B-B14F-4D97-AF65-F5344CB8AC3E}">
        <p14:creationId xmlns:p14="http://schemas.microsoft.com/office/powerpoint/2010/main" val="50783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3"/>
          <p:cNvSpPr>
            <a:spLocks noGrp="1"/>
          </p:cNvSpPr>
          <p:nvPr>
            <p:ph sz="quarter" idx="18"/>
          </p:nvPr>
        </p:nvSpPr>
        <p:spPr>
          <a:xfrm>
            <a:off x="4785360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9"/>
          </p:nvPr>
        </p:nvSpPr>
        <p:spPr>
          <a:xfrm>
            <a:off x="460498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350151" y="976314"/>
            <a:ext cx="1350151" cy="25160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450"/>
              </a:spcBef>
            </a:pPr>
            <a:r>
              <a:rPr lang="ru-RU" sz="1050" dirty="0">
                <a:solidFill>
                  <a:schemeClr val="accent4"/>
                </a:solidFill>
              </a:rPr>
              <a:t>Макет настроен </a:t>
            </a:r>
            <a:br>
              <a:rPr lang="ru-RU" sz="1050" dirty="0">
                <a:solidFill>
                  <a:schemeClr val="accent4"/>
                </a:solidFill>
              </a:rPr>
            </a:br>
            <a:r>
              <a:rPr lang="ru-RU" sz="1050" dirty="0">
                <a:solidFill>
                  <a:schemeClr val="accent4"/>
                </a:solidFill>
              </a:rPr>
              <a:t>для вывода любого содержимого в двух колонках, однако рекомендуется </a:t>
            </a:r>
            <a:br>
              <a:rPr lang="ru-RU" sz="1050" dirty="0">
                <a:solidFill>
                  <a:schemeClr val="accent4"/>
                </a:solidFill>
              </a:rPr>
            </a:br>
            <a:r>
              <a:rPr lang="ru-RU" sz="1050" dirty="0">
                <a:solidFill>
                  <a:schemeClr val="accent4"/>
                </a:solidFill>
              </a:rPr>
              <a:t>не использовать его </a:t>
            </a:r>
            <a:br>
              <a:rPr lang="ru-RU" sz="1050" dirty="0">
                <a:solidFill>
                  <a:schemeClr val="accent4"/>
                </a:solidFill>
              </a:rPr>
            </a:br>
            <a:r>
              <a:rPr lang="ru-RU" sz="1050" dirty="0">
                <a:solidFill>
                  <a:schemeClr val="accent4"/>
                </a:solidFill>
              </a:rPr>
              <a:t>для вывода только текстовых блоков: в случае большого количества текста лучше разделить текст на несколько модулей (3-4), по возможности добавить иконки или иные графические объекты.</a:t>
            </a:r>
          </a:p>
        </p:txBody>
      </p:sp>
    </p:spTree>
    <p:extLst>
      <p:ext uri="{BB962C8B-B14F-4D97-AF65-F5344CB8AC3E}">
        <p14:creationId xmlns:p14="http://schemas.microsoft.com/office/powerpoint/2010/main" val="318931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59" userDrawn="1">
          <p15:clr>
            <a:srgbClr val="FBAE40"/>
          </p15:clr>
        </p15:guide>
        <p15:guide id="2" pos="300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49581" y="990321"/>
            <a:ext cx="825245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4785360" y="1615440"/>
            <a:ext cx="391668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449580" y="1615440"/>
            <a:ext cx="390906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06818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6" userDrawn="1">
          <p15:clr>
            <a:srgbClr val="FBAE40"/>
          </p15:clr>
        </p15:guide>
        <p15:guide id="2" pos="3014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0057" y="976313"/>
            <a:ext cx="3908822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4785360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450057" y="1616076"/>
            <a:ext cx="3908822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9543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6" userDrawn="1">
          <p15:clr>
            <a:srgbClr val="FBAE40"/>
          </p15:clr>
        </p15:guide>
        <p15:guide id="2" pos="3014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793457" y="976313"/>
            <a:ext cx="3908822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460498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4793457" y="1616076"/>
            <a:ext cx="3908822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170982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6" userDrawn="1">
          <p15:clr>
            <a:srgbClr val="FBAE40"/>
          </p15:clr>
        </p15:guide>
        <p15:guide id="2" pos="3014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/>
          </p:nvPr>
        </p:nvSpPr>
        <p:spPr>
          <a:xfrm>
            <a:off x="4787503" y="1616076"/>
            <a:ext cx="3911612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>
          <a:xfrm>
            <a:off x="454105" y="1616076"/>
            <a:ext cx="3902393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49581" y="990321"/>
            <a:ext cx="825245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643176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1018" userDrawn="1">
          <p15:clr>
            <a:srgbClr val="FBAE40"/>
          </p15:clr>
        </p15:guide>
        <p15:guide id="4" orient="horz" pos="95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4105" y="980729"/>
            <a:ext cx="3902393" cy="513361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4785360" y="3928716"/>
            <a:ext cx="3916680" cy="52136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9"/>
          </p:nvPr>
        </p:nvSpPr>
        <p:spPr>
          <a:xfrm>
            <a:off x="454106" y="1624014"/>
            <a:ext cx="3902392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1"/>
          </p:nvPr>
        </p:nvSpPr>
        <p:spPr>
          <a:xfrm>
            <a:off x="4785360" y="4561841"/>
            <a:ext cx="3916919" cy="180932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4785360" y="990320"/>
            <a:ext cx="391668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4"/>
          </p:nvPr>
        </p:nvSpPr>
        <p:spPr>
          <a:xfrm>
            <a:off x="4785360" y="1615441"/>
            <a:ext cx="3916919" cy="18135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454105" y="3928716"/>
            <a:ext cx="3902393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4" name="Объект 3"/>
          <p:cNvSpPr>
            <a:spLocks noGrp="1"/>
          </p:cNvSpPr>
          <p:nvPr>
            <p:ph sz="quarter" idx="26"/>
          </p:nvPr>
        </p:nvSpPr>
        <p:spPr>
          <a:xfrm>
            <a:off x="454106" y="4561841"/>
            <a:ext cx="3902392" cy="180932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2752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947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70" userDrawn="1">
          <p15:clr>
            <a:srgbClr val="FBAE40"/>
          </p15:clr>
        </p15:guide>
        <p15:guide id="7" orient="horz" pos="2803" userDrawn="1">
          <p15:clr>
            <a:srgbClr val="FBAE40"/>
          </p15:clr>
        </p15:guide>
        <p15:guide id="8" orient="horz" pos="287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450057" y="981076"/>
            <a:ext cx="3906441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4785360" y="3921760"/>
            <a:ext cx="391668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 marL="263129" indent="-127397"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4105" y="3928716"/>
            <a:ext cx="3902393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454106" y="4572001"/>
            <a:ext cx="3902392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 marL="263129" indent="-127397"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4785360" y="990320"/>
            <a:ext cx="391668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4785360" y="1615442"/>
            <a:ext cx="3916919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 marL="263129" indent="-127397"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88506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orient="horz" pos="215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6236916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6236916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45992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45992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334478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334478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805408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02" userDrawn="1">
          <p15:clr>
            <a:srgbClr val="FBAE40"/>
          </p15:clr>
        </p15:guide>
        <p15:guide id="2" pos="1848" userDrawn="1">
          <p15:clr>
            <a:srgbClr val="FBAE40"/>
          </p15:clr>
        </p15:guide>
        <p15:guide id="3" pos="3662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1018" userDrawn="1">
          <p15:clr>
            <a:srgbClr val="FBAE40"/>
          </p15:clr>
        </p15:guide>
        <p15:guide id="6" orient="horz" pos="94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2" name="Объект 3"/>
          <p:cNvSpPr>
            <a:spLocks noGrp="1"/>
          </p:cNvSpPr>
          <p:nvPr>
            <p:ph sz="quarter" idx="18"/>
          </p:nvPr>
        </p:nvSpPr>
        <p:spPr>
          <a:xfrm>
            <a:off x="6236916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6236916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Объект 3"/>
          <p:cNvSpPr>
            <a:spLocks noGrp="1"/>
          </p:cNvSpPr>
          <p:nvPr>
            <p:ph sz="quarter" idx="20"/>
          </p:nvPr>
        </p:nvSpPr>
        <p:spPr>
          <a:xfrm>
            <a:off x="45992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45992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6" name="Объект 3"/>
          <p:cNvSpPr>
            <a:spLocks noGrp="1"/>
          </p:cNvSpPr>
          <p:nvPr>
            <p:ph sz="quarter" idx="22"/>
          </p:nvPr>
        </p:nvSpPr>
        <p:spPr>
          <a:xfrm>
            <a:off x="334478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334478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8" name="Объект 3"/>
          <p:cNvSpPr>
            <a:spLocks noGrp="1"/>
          </p:cNvSpPr>
          <p:nvPr>
            <p:ph sz="quarter" idx="24"/>
          </p:nvPr>
        </p:nvSpPr>
        <p:spPr>
          <a:xfrm>
            <a:off x="6236916" y="1616076"/>
            <a:ext cx="24624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236916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0" name="Объект 3"/>
          <p:cNvSpPr>
            <a:spLocks noGrp="1"/>
          </p:cNvSpPr>
          <p:nvPr>
            <p:ph sz="quarter" idx="26"/>
          </p:nvPr>
        </p:nvSpPr>
        <p:spPr>
          <a:xfrm>
            <a:off x="459924" y="1616076"/>
            <a:ext cx="24624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45992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2" name="Объект 3"/>
          <p:cNvSpPr>
            <a:spLocks noGrp="1"/>
          </p:cNvSpPr>
          <p:nvPr>
            <p:ph sz="quarter" idx="28"/>
          </p:nvPr>
        </p:nvSpPr>
        <p:spPr>
          <a:xfrm>
            <a:off x="3344784" y="1616076"/>
            <a:ext cx="24624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334478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96879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4" userDrawn="1">
          <p15:clr>
            <a:srgbClr val="FBAE40"/>
          </p15:clr>
        </p15:guide>
        <p15:guide id="2" pos="2102" userDrawn="1">
          <p15:clr>
            <a:srgbClr val="FBAE40"/>
          </p15:clr>
        </p15:guide>
        <p15:guide id="3" pos="3922" userDrawn="1">
          <p15:clr>
            <a:srgbClr val="FBAE40"/>
          </p15:clr>
        </p15:guide>
        <p15:guide id="4" pos="3668" userDrawn="1">
          <p15:clr>
            <a:srgbClr val="FBAE40"/>
          </p15:clr>
        </p15:guide>
        <p15:guide id="5" orient="horz" pos="947" userDrawn="1">
          <p15:clr>
            <a:srgbClr val="FBAE40"/>
          </p15:clr>
        </p15:guide>
        <p15:guide id="6" orient="horz" pos="2478" userDrawn="1">
          <p15:clr>
            <a:srgbClr val="FBAE40"/>
          </p15:clr>
        </p15:guide>
        <p15:guide id="7" orient="horz" pos="2157" userDrawn="1">
          <p15:clr>
            <a:srgbClr val="FBAE40"/>
          </p15:clr>
        </p15:guide>
        <p15:guide id="8" orient="horz" pos="1018" userDrawn="1">
          <p15:clr>
            <a:srgbClr val="FBAE40"/>
          </p15:clr>
        </p15:guide>
        <p15:guide id="9" orient="horz" pos="2874" userDrawn="1">
          <p15:clr>
            <a:srgbClr val="FBAE40"/>
          </p15:clr>
        </p15:guide>
        <p15:guide id="10" orient="horz" pos="280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вертик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6236916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45992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334478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21898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8" userDrawn="1">
          <p15:clr>
            <a:srgbClr val="FBAE40"/>
          </p15:clr>
        </p15:guide>
        <p15:guide id="2" pos="2102" userDrawn="1">
          <p15:clr>
            <a:srgbClr val="FBAE40"/>
          </p15:clr>
        </p15:guide>
        <p15:guide id="3" pos="3926" userDrawn="1">
          <p15:clr>
            <a:srgbClr val="FBAE40"/>
          </p15:clr>
        </p15:guide>
        <p15:guide id="4" pos="366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359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2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954678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960516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4791075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4798694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2613660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2619498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450057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57676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505753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  <p15:guide id="2" pos="2744" userDrawn="1">
          <p15:clr>
            <a:srgbClr val="FBAE40"/>
          </p15:clr>
        </p15:guide>
        <p15:guide id="3" pos="1646" userDrawn="1">
          <p15:clr>
            <a:srgbClr val="FBAE40"/>
          </p15:clr>
        </p15:guide>
        <p15:guide id="4" pos="1392" userDrawn="1">
          <p15:clr>
            <a:srgbClr val="FBAE40"/>
          </p15:clr>
        </p15:guide>
        <p15:guide id="5" pos="4128" userDrawn="1">
          <p15:clr>
            <a:srgbClr val="FBAE40"/>
          </p15:clr>
        </p15:guide>
        <p15:guide id="6" pos="4377" userDrawn="1">
          <p15:clr>
            <a:srgbClr val="FBAE40"/>
          </p15:clr>
        </p15:guide>
        <p15:guide id="7" orient="horz" pos="1018" userDrawn="1">
          <p15:clr>
            <a:srgbClr val="FBAE40"/>
          </p15:clr>
        </p15:guide>
        <p15:guide id="8" orient="horz" pos="94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450057" y="981076"/>
            <a:ext cx="825222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3" name="Объект 3"/>
          <p:cNvSpPr>
            <a:spLocks noGrp="1"/>
          </p:cNvSpPr>
          <p:nvPr>
            <p:ph sz="quarter" idx="18"/>
          </p:nvPr>
        </p:nvSpPr>
        <p:spPr>
          <a:xfrm>
            <a:off x="6236916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6236916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5" name="Объект 3"/>
          <p:cNvSpPr>
            <a:spLocks noGrp="1"/>
          </p:cNvSpPr>
          <p:nvPr>
            <p:ph sz="quarter" idx="20"/>
          </p:nvPr>
        </p:nvSpPr>
        <p:spPr>
          <a:xfrm>
            <a:off x="45992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45992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2"/>
          </p:nvPr>
        </p:nvSpPr>
        <p:spPr>
          <a:xfrm>
            <a:off x="334478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334478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59702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8" userDrawn="1">
          <p15:clr>
            <a:srgbClr val="FBAE40"/>
          </p15:clr>
        </p15:guide>
        <p15:guide id="2" pos="2098" userDrawn="1">
          <p15:clr>
            <a:srgbClr val="FBAE40"/>
          </p15:clr>
        </p15:guide>
        <p15:guide id="3" pos="3668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83" userDrawn="1">
          <p15:clr>
            <a:srgbClr val="FBAE40"/>
          </p15:clr>
        </p15:guide>
        <p15:guide id="7" orient="horz" pos="2797" userDrawn="1">
          <p15:clr>
            <a:srgbClr val="FBAE40"/>
          </p15:clr>
        </p15:guide>
        <p15:guide id="8" orient="horz" pos="287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 noChangeAspect="1"/>
          </p:cNvSpPr>
          <p:nvPr>
            <p:ph type="pic" sz="quarter" idx="10"/>
          </p:nvPr>
        </p:nvSpPr>
        <p:spPr>
          <a:xfrm>
            <a:off x="450056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 noChangeAspect="1"/>
          </p:cNvSpPr>
          <p:nvPr>
            <p:ph type="pic" sz="quarter" idx="11"/>
          </p:nvPr>
        </p:nvSpPr>
        <p:spPr>
          <a:xfrm>
            <a:off x="3330178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2"/>
          </p:nvPr>
        </p:nvSpPr>
        <p:spPr>
          <a:xfrm>
            <a:off x="6232922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450057" y="3110601"/>
            <a:ext cx="2483644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3332221" y="3110601"/>
            <a:ext cx="2483644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6236087" y="3110601"/>
            <a:ext cx="2483644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 noChangeAspect="1"/>
          </p:cNvSpPr>
          <p:nvPr>
            <p:ph type="pic" sz="quarter" idx="19"/>
          </p:nvPr>
        </p:nvSpPr>
        <p:spPr>
          <a:xfrm>
            <a:off x="450056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 noChangeAspect="1"/>
          </p:cNvSpPr>
          <p:nvPr>
            <p:ph type="pic" sz="quarter" idx="20"/>
          </p:nvPr>
        </p:nvSpPr>
        <p:spPr>
          <a:xfrm>
            <a:off x="3330178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3" name="Рисунок 3"/>
          <p:cNvSpPr>
            <a:spLocks noGrp="1" noChangeAspect="1"/>
          </p:cNvSpPr>
          <p:nvPr>
            <p:ph type="pic" sz="quarter" idx="21"/>
          </p:nvPr>
        </p:nvSpPr>
        <p:spPr>
          <a:xfrm>
            <a:off x="6232922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450057" y="5949939"/>
            <a:ext cx="2483644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3332221" y="5949939"/>
            <a:ext cx="2483644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24"/>
          </p:nvPr>
        </p:nvSpPr>
        <p:spPr>
          <a:xfrm>
            <a:off x="6236087" y="5949939"/>
            <a:ext cx="2483644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13577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3678" userDrawn="1">
          <p15:clr>
            <a:srgbClr val="FBAE40"/>
          </p15:clr>
        </p15:guide>
        <p15:guide id="1" pos="1848" userDrawn="1">
          <p15:clr>
            <a:srgbClr val="FBAE40"/>
          </p15:clr>
        </p15:guide>
        <p15:guide id="2" pos="2098" userDrawn="1">
          <p15:clr>
            <a:srgbClr val="FBAE40"/>
          </p15:clr>
        </p15:guide>
        <p15:guide id="3" pos="3668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1950" userDrawn="1">
          <p15:clr>
            <a:srgbClr val="FBAE40"/>
          </p15:clr>
        </p15:guide>
        <p15:guide id="6" orient="horz" pos="2235" userDrawn="1">
          <p15:clr>
            <a:srgbClr val="FBAE40"/>
          </p15:clr>
        </p15:guide>
        <p15:guide id="7" orient="horz" pos="2404" userDrawn="1">
          <p15:clr>
            <a:srgbClr val="FBAE40"/>
          </p15:clr>
        </p15:guide>
        <p15:guide id="8" orient="horz" pos="374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 noChangeAspect="1"/>
          </p:cNvSpPr>
          <p:nvPr>
            <p:ph type="pic" sz="quarter" idx="10"/>
          </p:nvPr>
        </p:nvSpPr>
        <p:spPr>
          <a:xfrm>
            <a:off x="450056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 noChangeAspect="1"/>
          </p:cNvSpPr>
          <p:nvPr>
            <p:ph type="pic" sz="quarter" idx="11"/>
          </p:nvPr>
        </p:nvSpPr>
        <p:spPr>
          <a:xfrm>
            <a:off x="3330178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2"/>
          </p:nvPr>
        </p:nvSpPr>
        <p:spPr>
          <a:xfrm>
            <a:off x="6232922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450057" y="3110601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3332221" y="3110601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6236087" y="3110601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 noChangeAspect="1"/>
          </p:cNvSpPr>
          <p:nvPr>
            <p:ph type="pic" sz="quarter" idx="19"/>
          </p:nvPr>
        </p:nvSpPr>
        <p:spPr>
          <a:xfrm>
            <a:off x="1890117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 noChangeAspect="1"/>
          </p:cNvSpPr>
          <p:nvPr>
            <p:ph type="pic" sz="quarter" idx="20"/>
          </p:nvPr>
        </p:nvSpPr>
        <p:spPr>
          <a:xfrm>
            <a:off x="4781550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1890117" y="5949939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4781550" y="5949939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60014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8" userDrawn="1">
          <p15:clr>
            <a:srgbClr val="FBAE40"/>
          </p15:clr>
        </p15:guide>
        <p15:guide id="2" pos="2098" userDrawn="1">
          <p15:clr>
            <a:srgbClr val="FBAE40"/>
          </p15:clr>
        </p15:guide>
        <p15:guide id="3" pos="3668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1950" userDrawn="1">
          <p15:clr>
            <a:srgbClr val="FBAE40"/>
          </p15:clr>
        </p15:guide>
        <p15:guide id="6" orient="horz" pos="2235" userDrawn="1">
          <p15:clr>
            <a:srgbClr val="FBAE40"/>
          </p15:clr>
        </p15:guide>
        <p15:guide id="7" orient="horz" pos="2404" userDrawn="1">
          <p15:clr>
            <a:srgbClr val="FBAE40"/>
          </p15:clr>
        </p15:guide>
        <p15:guide id="8" orient="horz" pos="3748" userDrawn="1">
          <p15:clr>
            <a:srgbClr val="FBAE40"/>
          </p15:clr>
        </p15:guide>
        <p15:guide id="9" orient="horz" pos="367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4"/>
          </p:nvPr>
        </p:nvSpPr>
        <p:spPr>
          <a:xfrm>
            <a:off x="450057" y="981076"/>
            <a:ext cx="825222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5"/>
          </p:nvPr>
        </p:nvSpPr>
        <p:spPr>
          <a:xfrm>
            <a:off x="6954678" y="4562476"/>
            <a:ext cx="1742721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26"/>
          </p:nvPr>
        </p:nvSpPr>
        <p:spPr>
          <a:xfrm>
            <a:off x="4791075" y="4562476"/>
            <a:ext cx="1759744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Объект 3"/>
          <p:cNvSpPr>
            <a:spLocks noGrp="1"/>
          </p:cNvSpPr>
          <p:nvPr>
            <p:ph sz="quarter" idx="27"/>
          </p:nvPr>
        </p:nvSpPr>
        <p:spPr>
          <a:xfrm>
            <a:off x="2613660" y="4562476"/>
            <a:ext cx="1742721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0" name="Объект 3"/>
          <p:cNvSpPr>
            <a:spLocks noGrp="1"/>
          </p:cNvSpPr>
          <p:nvPr>
            <p:ph sz="quarter" idx="28"/>
          </p:nvPr>
        </p:nvSpPr>
        <p:spPr>
          <a:xfrm>
            <a:off x="450057" y="4562476"/>
            <a:ext cx="1759744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960516" y="3940952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798694" y="3940952"/>
            <a:ext cx="1754506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2619499" y="3940952"/>
            <a:ext cx="1736999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457676" y="3940952"/>
            <a:ext cx="1759268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5306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7" userDrawn="1">
          <p15:clr>
            <a:srgbClr val="FBAE40"/>
          </p15:clr>
        </p15:guide>
        <p15:guide id="2" pos="1646" userDrawn="1">
          <p15:clr>
            <a:srgbClr val="FBAE40"/>
          </p15:clr>
        </p15:guide>
        <p15:guide id="3" pos="2744" userDrawn="1">
          <p15:clr>
            <a:srgbClr val="FBAE40"/>
          </p15:clr>
        </p15:guide>
        <p15:guide id="4" pos="3016" userDrawn="1">
          <p15:clr>
            <a:srgbClr val="FBAE40"/>
          </p15:clr>
        </p15:guide>
        <p15:guide id="5" pos="4128" userDrawn="1">
          <p15:clr>
            <a:srgbClr val="FBAE40"/>
          </p15:clr>
        </p15:guide>
        <p15:guide id="6" pos="4378" userDrawn="1">
          <p15:clr>
            <a:srgbClr val="FBAE40"/>
          </p15:clr>
        </p15:guide>
        <p15:guide id="7" orient="horz" pos="2478" userDrawn="1">
          <p15:clr>
            <a:srgbClr val="FBAE40"/>
          </p15:clr>
        </p15:guide>
        <p15:guide id="8" orient="horz" pos="2160" userDrawn="1">
          <p15:clr>
            <a:srgbClr val="FBAE40"/>
          </p15:clr>
        </p15:guide>
        <p15:guide id="9" orient="horz" pos="2795" userDrawn="1">
          <p15:clr>
            <a:srgbClr val="FBAE40"/>
          </p15:clr>
        </p15:guide>
        <p15:guide id="10" orient="horz" pos="287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ами горизонта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450057" y="3933825"/>
            <a:ext cx="8252222" cy="503238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450057" y="4562476"/>
            <a:ext cx="8252222" cy="180869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sz="1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31" hasCustomPrompt="1"/>
          </p:nvPr>
        </p:nvSpPr>
        <p:spPr>
          <a:xfrm>
            <a:off x="450057" y="975360"/>
            <a:ext cx="8252222" cy="5051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8" name="Объект 32"/>
          <p:cNvSpPr>
            <a:spLocks noGrp="1"/>
          </p:cNvSpPr>
          <p:nvPr>
            <p:ph sz="quarter" idx="32" hasCustomPrompt="1"/>
          </p:nvPr>
        </p:nvSpPr>
        <p:spPr>
          <a:xfrm>
            <a:off x="450057" y="1616075"/>
            <a:ext cx="8252222" cy="1812926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sz="1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498755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478" userDrawn="1">
          <p15:clr>
            <a:srgbClr val="FBAE40"/>
          </p15:clr>
        </p15:guide>
        <p15:guide id="3" orient="horz" pos="2795" userDrawn="1">
          <p15:clr>
            <a:srgbClr val="FBAE40"/>
          </p15:clr>
        </p15:guide>
        <p15:guide id="4" orient="horz" pos="2874" userDrawn="1">
          <p15:clr>
            <a:srgbClr val="FBAE40"/>
          </p15:clr>
        </p15:guide>
        <p15:guide id="5" orient="horz" pos="941" userDrawn="1">
          <p15:clr>
            <a:srgbClr val="FBAE40"/>
          </p15:clr>
        </p15:guide>
        <p15:guide id="6" orient="horz" pos="101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450057" y="3921125"/>
            <a:ext cx="8252222" cy="245427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4787504" y="981076"/>
            <a:ext cx="3914775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450057" y="981076"/>
            <a:ext cx="3906441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00616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  <p15:guide id="2" orient="horz" pos="2157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pos="274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787504" y="984848"/>
            <a:ext cx="3914775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sz="1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787504" y="3933825"/>
            <a:ext cx="3914775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lang="ru-RU" sz="12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2"/>
          </p:nvPr>
        </p:nvSpPr>
        <p:spPr>
          <a:xfrm>
            <a:off x="450057" y="981076"/>
            <a:ext cx="3906441" cy="539940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75987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247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50056" y="986474"/>
            <a:ext cx="3906441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sz="1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2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793541" y="3935451"/>
            <a:ext cx="3906441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lang="ru-RU" sz="12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3" name="Объект 40"/>
          <p:cNvSpPr>
            <a:spLocks noGrp="1"/>
          </p:cNvSpPr>
          <p:nvPr>
            <p:ph sz="quarter" idx="35" hasCustomPrompt="1"/>
          </p:nvPr>
        </p:nvSpPr>
        <p:spPr>
          <a:xfrm>
            <a:off x="450056" y="3935451"/>
            <a:ext cx="3906441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lang="ru-RU" sz="12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Объект 40"/>
          <p:cNvSpPr>
            <a:spLocks noGrp="1"/>
          </p:cNvSpPr>
          <p:nvPr>
            <p:ph sz="quarter" idx="36" hasCustomPrompt="1"/>
          </p:nvPr>
        </p:nvSpPr>
        <p:spPr>
          <a:xfrm>
            <a:off x="4792061" y="998221"/>
            <a:ext cx="3906441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lang="ru-RU" sz="12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2309428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  <p15:guide id="2" orient="horz" pos="2170" userDrawn="1">
          <p15:clr>
            <a:srgbClr val="FBAE40"/>
          </p15:clr>
        </p15:guide>
        <p15:guide id="3" orient="horz" pos="2477" userDrawn="1">
          <p15:clr>
            <a:srgbClr val="FBAE40"/>
          </p15:clr>
        </p15:guide>
        <p15:guide id="4" pos="274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ПРИЛОЖЕНИЕ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50056" y="981076"/>
            <a:ext cx="8251984" cy="5394325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6526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Разделите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G:\работа\россети\MRSK_Guides__2019_pagenumber (16.11.2020)-3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97" y="260648"/>
            <a:ext cx="1579818" cy="83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 userDrawn="1"/>
        </p:nvSpPr>
        <p:spPr>
          <a:xfrm>
            <a:off x="2397719" y="0"/>
            <a:ext cx="820055" cy="230213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344260" y="1772940"/>
            <a:ext cx="3964044" cy="129602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2485016" y="1344877"/>
            <a:ext cx="628822" cy="871297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20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 flipV="1">
            <a:off x="2397719" y="2302135"/>
            <a:ext cx="820055" cy="4555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77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подзаголовка с чертой и 4 текстовых блок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455128" y="981076"/>
            <a:ext cx="3906441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2 ПОДЗАГОЛОВКА И 4 ТЕКСТОВЫХ БЛОКА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4785360" y="3921760"/>
            <a:ext cx="391668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459177" y="4572001"/>
            <a:ext cx="3902392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4785360" y="1615442"/>
            <a:ext cx="3916919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908430" y="980729"/>
            <a:ext cx="3784087" cy="513361"/>
          </a:xfrm>
          <a:prstGeom prst="rect">
            <a:avLst/>
          </a:prstGeom>
        </p:spPr>
        <p:txBody>
          <a:bodyPr lIns="0" t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577969" y="3935002"/>
            <a:ext cx="3783600" cy="515078"/>
          </a:xfrm>
          <a:prstGeom prst="rect">
            <a:avLst/>
          </a:prstGeom>
        </p:spPr>
        <p:txBody>
          <a:bodyPr lIns="0" t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flipH="1">
            <a:off x="4804770" y="976313"/>
            <a:ext cx="2144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 flipH="1">
            <a:off x="474310" y="3932298"/>
            <a:ext cx="2144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3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orient="horz" pos="2157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3 ПОДЗАГОЛОВКА С ТЕКСТОВЫМИ БЛОКАМИ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6236916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45992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334478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549936" y="988563"/>
            <a:ext cx="23837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 flipV="1">
            <a:off x="478547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flipV="1">
            <a:off x="3357724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6258802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3434225" y="988563"/>
            <a:ext cx="23837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6318514" y="988563"/>
            <a:ext cx="23837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808275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02" userDrawn="1">
          <p15:clr>
            <a:srgbClr val="FBAE40"/>
          </p15:clr>
        </p15:guide>
        <p15:guide id="2" pos="1848" userDrawn="1">
          <p15:clr>
            <a:srgbClr val="FBAE40"/>
          </p15:clr>
        </p15:guide>
        <p15:guide id="3" pos="3662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1026" userDrawn="1">
          <p15:clr>
            <a:srgbClr val="FBAE40"/>
          </p15:clr>
        </p15:guide>
        <p15:guide id="6" orient="horz" pos="947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4"/>
          <p:cNvSpPr>
            <a:spLocks noGrp="1"/>
          </p:cNvSpPr>
          <p:nvPr>
            <p:ph type="body" sz="quarter" idx="33" hasCustomPrompt="1"/>
          </p:nvPr>
        </p:nvSpPr>
        <p:spPr>
          <a:xfrm>
            <a:off x="549936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478547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954678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4 ПОДЗАГОЛОВКА С ВЕРТИКАЛЬНЫМИ ТЕКСТОВЫМИ БЛОКАМИ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4791075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2613660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450057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34" hasCustomPrompt="1"/>
          </p:nvPr>
        </p:nvSpPr>
        <p:spPr>
          <a:xfrm>
            <a:off x="2709573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 flipV="1">
            <a:off x="2638184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4"/>
          <p:cNvSpPr>
            <a:spLocks noGrp="1"/>
          </p:cNvSpPr>
          <p:nvPr>
            <p:ph type="body" sz="quarter" idx="35" hasCustomPrompt="1"/>
          </p:nvPr>
        </p:nvSpPr>
        <p:spPr>
          <a:xfrm>
            <a:off x="4882552" y="985687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8" name="Прямая соединительная линия 27"/>
          <p:cNvCxnSpPr/>
          <p:nvPr userDrawn="1"/>
        </p:nvCxnSpPr>
        <p:spPr>
          <a:xfrm flipV="1">
            <a:off x="4811163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4"/>
          <p:cNvSpPr>
            <a:spLocks noGrp="1"/>
          </p:cNvSpPr>
          <p:nvPr>
            <p:ph type="body" sz="quarter" idx="36" hasCustomPrompt="1"/>
          </p:nvPr>
        </p:nvSpPr>
        <p:spPr>
          <a:xfrm>
            <a:off x="7042189" y="985687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30" name="Прямая соединительная линия 29"/>
          <p:cNvCxnSpPr/>
          <p:nvPr userDrawn="1"/>
        </p:nvCxnSpPr>
        <p:spPr>
          <a:xfrm flipV="1">
            <a:off x="6970800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071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  <p15:guide id="2" pos="2744" userDrawn="1">
          <p15:clr>
            <a:srgbClr val="FBAE40"/>
          </p15:clr>
        </p15:guide>
        <p15:guide id="3" pos="1646" userDrawn="1">
          <p15:clr>
            <a:srgbClr val="FBAE40"/>
          </p15:clr>
        </p15:guide>
        <p15:guide id="4" pos="1392" userDrawn="1">
          <p15:clr>
            <a:srgbClr val="FBAE40"/>
          </p15:clr>
        </p15:guide>
        <p15:guide id="5" pos="4128" userDrawn="1">
          <p15:clr>
            <a:srgbClr val="FBAE40"/>
          </p15:clr>
        </p15:guide>
        <p15:guide id="6" pos="4377" userDrawn="1">
          <p15:clr>
            <a:srgbClr val="FBAE40"/>
          </p15:clr>
        </p15:guide>
        <p15:guide id="7" orient="horz" pos="1018" userDrawn="1">
          <p15:clr>
            <a:srgbClr val="FBAE40"/>
          </p15:clr>
        </p15:guide>
        <p15:guide id="8" orient="horz" pos="947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6894872" y="833438"/>
            <a:ext cx="1807407" cy="5549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33" hasCustomPrompt="1"/>
          </p:nvPr>
        </p:nvSpPr>
        <p:spPr>
          <a:xfrm>
            <a:off x="549936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478547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954678" y="1616076"/>
            <a:ext cx="1692000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4 ПОДЗАГОЛОВКА С ВЕРТИКАЛЬНЫМИ ТЕКСТОВЫМИ БЛОКАМИ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4791075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2613660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450057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34" hasCustomPrompt="1"/>
          </p:nvPr>
        </p:nvSpPr>
        <p:spPr>
          <a:xfrm>
            <a:off x="2709573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 flipV="1">
            <a:off x="2638184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4"/>
          <p:cNvSpPr>
            <a:spLocks noGrp="1"/>
          </p:cNvSpPr>
          <p:nvPr>
            <p:ph type="body" sz="quarter" idx="35" hasCustomPrompt="1"/>
          </p:nvPr>
        </p:nvSpPr>
        <p:spPr>
          <a:xfrm>
            <a:off x="4882552" y="985687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8" name="Прямая соединительная линия 27"/>
          <p:cNvCxnSpPr/>
          <p:nvPr userDrawn="1"/>
        </p:nvCxnSpPr>
        <p:spPr>
          <a:xfrm flipV="1">
            <a:off x="4811163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4"/>
          <p:cNvSpPr>
            <a:spLocks noGrp="1"/>
          </p:cNvSpPr>
          <p:nvPr>
            <p:ph type="body" sz="quarter" idx="36" hasCustomPrompt="1"/>
          </p:nvPr>
        </p:nvSpPr>
        <p:spPr>
          <a:xfrm>
            <a:off x="7042188" y="985687"/>
            <a:ext cx="1602701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30" name="Прямая соединительная линия 29"/>
          <p:cNvCxnSpPr/>
          <p:nvPr userDrawn="1"/>
        </p:nvCxnSpPr>
        <p:spPr>
          <a:xfrm flipV="1">
            <a:off x="6970800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208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  <p15:guide id="2" pos="2744">
          <p15:clr>
            <a:srgbClr val="FBAE40"/>
          </p15:clr>
        </p15:guide>
        <p15:guide id="3" pos="1646">
          <p15:clr>
            <a:srgbClr val="FBAE40"/>
          </p15:clr>
        </p15:guide>
        <p15:guide id="4" pos="1392">
          <p15:clr>
            <a:srgbClr val="FBAE40"/>
          </p15:clr>
        </p15:guide>
        <p15:guide id="5" pos="4128">
          <p15:clr>
            <a:srgbClr val="FBAE40"/>
          </p15:clr>
        </p15:guide>
        <p15:guide id="6" pos="4377">
          <p15:clr>
            <a:srgbClr val="FBAE40"/>
          </p15:clr>
        </p15:guide>
        <p15:guide id="7" orient="horz" pos="1018">
          <p15:clr>
            <a:srgbClr val="FBAE40"/>
          </p15:clr>
        </p15:guide>
        <p15:guide id="8" orient="horz" pos="94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449580" y="975361"/>
            <a:ext cx="8252460" cy="539686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2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8" y="207740"/>
            <a:ext cx="1108855" cy="59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9771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Изображение и подпись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49580" y="975360"/>
            <a:ext cx="8252460" cy="5405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1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8" y="207740"/>
            <a:ext cx="1108855" cy="59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4846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ри вертикальных объекта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6236916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45992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334478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pic>
        <p:nvPicPr>
          <p:cNvPr id="25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8" y="207740"/>
            <a:ext cx="1108855" cy="59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029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8" userDrawn="1">
          <p15:clr>
            <a:srgbClr val="FBAE40"/>
          </p15:clr>
        </p15:guide>
        <p15:guide id="2" pos="2102" userDrawn="1">
          <p15:clr>
            <a:srgbClr val="FBAE40"/>
          </p15:clr>
        </p15:guide>
        <p15:guide id="3" pos="3926" userDrawn="1">
          <p15:clr>
            <a:srgbClr val="FBAE40"/>
          </p15:clr>
        </p15:guide>
        <p15:guide id="4" pos="3662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3 ПОДЗАГОЛОВКА С ТЕКСТОВЫМИ БЛОКАМИ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6236916" y="1527176"/>
            <a:ext cx="2462400" cy="4848225"/>
          </a:xfrm>
          <a:prstGeom prst="rect">
            <a:avLst/>
          </a:prstGeom>
        </p:spPr>
        <p:txBody>
          <a:bodyPr lIns="0" rIns="0"/>
          <a:lstStyle>
            <a:lvl1pPr>
              <a:defRPr sz="1050"/>
            </a:lvl1pPr>
            <a:lvl2pPr>
              <a:defRPr sz="1050"/>
            </a:lvl2pPr>
            <a:lvl3pPr>
              <a:defRPr sz="9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459924" y="1527176"/>
            <a:ext cx="2462400" cy="4848225"/>
          </a:xfrm>
          <a:prstGeom prst="rect">
            <a:avLst/>
          </a:prstGeom>
        </p:spPr>
        <p:txBody>
          <a:bodyPr lIns="0" rIns="0"/>
          <a:lstStyle>
            <a:lvl1pPr>
              <a:defRPr sz="1050"/>
            </a:lvl1pPr>
            <a:lvl2pPr>
              <a:defRPr sz="1050"/>
            </a:lvl2pPr>
            <a:lvl3pPr>
              <a:defRPr sz="9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3344784" y="1527176"/>
            <a:ext cx="2462400" cy="4848225"/>
          </a:xfrm>
          <a:prstGeom prst="rect">
            <a:avLst/>
          </a:prstGeom>
        </p:spPr>
        <p:txBody>
          <a:bodyPr lIns="0" rIns="0"/>
          <a:lstStyle>
            <a:lvl1pPr>
              <a:defRPr sz="1050"/>
            </a:lvl1pPr>
            <a:lvl2pPr>
              <a:defRPr sz="1050"/>
            </a:lvl2pPr>
            <a:lvl3pPr>
              <a:defRPr sz="9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549936" y="988564"/>
            <a:ext cx="2383765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 flipV="1">
            <a:off x="478547" y="988564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flipV="1">
            <a:off x="3357724" y="988564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6258802" y="988564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4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3434225" y="988564"/>
            <a:ext cx="2383765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4" name="Текст 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318514" y="988564"/>
            <a:ext cx="2383765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05601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3">
          <p15:clr>
            <a:srgbClr val="FBAE40"/>
          </p15:clr>
        </p15:guide>
        <p15:guide id="2" pos="2464">
          <p15:clr>
            <a:srgbClr val="FBAE40"/>
          </p15:clr>
        </p15:guide>
        <p15:guide id="3" pos="4883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962">
          <p15:clr>
            <a:srgbClr val="FBAE40"/>
          </p15:clr>
        </p15:guide>
        <p15:guide id="6" orient="horz" pos="89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2426040" y="3861048"/>
            <a:ext cx="6276236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2426039" y="2545203"/>
            <a:ext cx="594066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2426040" y="4806984"/>
            <a:ext cx="6276239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589777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2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азделите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2141730" cy="685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b="0" i="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025453" y="2862768"/>
            <a:ext cx="5676826" cy="103257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3025454" y="4595856"/>
            <a:ext cx="5676828" cy="571168"/>
          </a:xfrm>
          <a:prstGeom prst="rect">
            <a:avLst/>
          </a:prstGeom>
        </p:spPr>
        <p:txBody>
          <a:bodyPr lIns="0" rIns="0" anchor="ctr"/>
          <a:lstStyle>
            <a:lvl1pPr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2426039" y="2701312"/>
            <a:ext cx="594066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pic>
        <p:nvPicPr>
          <p:cNvPr id="23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9" y="302007"/>
            <a:ext cx="1582065" cy="84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494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27" userDrawn="1">
          <p15:clr>
            <a:srgbClr val="FBAE40"/>
          </p15:clr>
        </p15:guide>
        <p15:guide id="2" orient="horz" pos="217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530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63688" y="386516"/>
            <a:ext cx="6952972" cy="431355"/>
          </a:xfrm>
        </p:spPr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1763688" y="976314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794542" y="981181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1763688" y="1561991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794542" y="1566858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1763688" y="2147668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794542" y="2152535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1763688" y="2733345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8" hasCustomPrompt="1"/>
          </p:nvPr>
        </p:nvSpPr>
        <p:spPr>
          <a:xfrm>
            <a:off x="794542" y="2738212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1763688" y="3319022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0" hasCustomPrompt="1"/>
          </p:nvPr>
        </p:nvSpPr>
        <p:spPr>
          <a:xfrm>
            <a:off x="794542" y="3323889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1763688" y="3904699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794542" y="3909566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1763688" y="4490378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794542" y="4495245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30" name="Объект 15"/>
          <p:cNvSpPr txBox="1">
            <a:spLocks/>
          </p:cNvSpPr>
          <p:nvPr userDrawn="1"/>
        </p:nvSpPr>
        <p:spPr>
          <a:xfrm>
            <a:off x="-1530678" y="980551"/>
            <a:ext cx="1440165" cy="45587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rgbClr val="4F81BD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 </a:t>
            </a:r>
            <a:br>
              <a:rPr lang="ru-RU" sz="105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рекомендуется </a:t>
            </a:r>
            <a:b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использования 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в презентации </a:t>
            </a:r>
            <a:b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показа на экране.</a:t>
            </a:r>
          </a:p>
          <a:p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</a:t>
            </a:r>
            <a:r>
              <a:rPr lang="ru-RU" sz="1050" baseline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помогает аудитории ориентироваться в структуре презентации.</a:t>
            </a:r>
            <a:endParaRPr lang="ru-RU" sz="105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6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449580" y="975361"/>
            <a:ext cx="8252460" cy="53968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691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49580" y="975360"/>
            <a:ext cx="8252460" cy="540512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4434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работа\россети\MRSK_Guides__2019_pagenumber (16.11.2020)-3-02.png"/>
          <p:cNvPicPr>
            <a:picLocks noChangeAspect="1" noChangeArrowheads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97" y="207740"/>
            <a:ext cx="1106463" cy="58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ogoEng" hidden="1"/>
          <p:cNvSpPr/>
          <p:nvPr userDrawn="1"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750" noProof="0" dirty="0">
                <a:solidFill>
                  <a:schemeClr val="bg2"/>
                </a:solidFill>
              </a:rPr>
              <a:t>Gazprom</a:t>
            </a:r>
            <a:r>
              <a:rPr lang="en-US" sz="750" baseline="0" noProof="0" dirty="0">
                <a:solidFill>
                  <a:schemeClr val="bg2"/>
                </a:solidFill>
              </a:rPr>
              <a:t> </a:t>
            </a:r>
            <a:r>
              <a:rPr lang="en-US" sz="750" baseline="0" noProof="0" dirty="0" err="1">
                <a:solidFill>
                  <a:schemeClr val="bg2"/>
                </a:solidFill>
              </a:rPr>
              <a:t>Neft</a:t>
            </a:r>
            <a:endParaRPr lang="ru-RU" sz="750" noProof="0" dirty="0">
              <a:solidFill>
                <a:schemeClr val="bg2"/>
              </a:solidFill>
            </a:endParaRPr>
          </a:p>
        </p:txBody>
      </p:sp>
      <p:sp>
        <p:nvSpPr>
          <p:cNvPr id="33" name="Текст 2"/>
          <p:cNvSpPr>
            <a:spLocks noGrp="1"/>
          </p:cNvSpPr>
          <p:nvPr>
            <p:ph type="body" idx="1"/>
          </p:nvPr>
        </p:nvSpPr>
        <p:spPr>
          <a:xfrm>
            <a:off x="449581" y="981512"/>
            <a:ext cx="8252459" cy="5390713"/>
          </a:xfrm>
          <a:prstGeom prst="rect">
            <a:avLst/>
          </a:prstGeom>
          <a:ln>
            <a:noFill/>
          </a:ln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310897" y="6542052"/>
            <a:ext cx="39114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/>
            <a:fld id="{AF528B6D-1001-487C-8FFE-85B114390330}" type="slidenum">
              <a:rPr lang="ru-RU" sz="1000" b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PF Din Text Cond Pro" charset="0"/>
                <a:cs typeface="PF Din Text Cond Pro" charset="0"/>
              </a:rPr>
              <a:pPr algn="r"/>
              <a:t>‹#›</a:t>
            </a:fld>
            <a:endParaRPr lang="ru-RU" sz="1000" b="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PF Din Text Cond Pro" charset="0"/>
              <a:cs typeface="PF Din Text Cond Pro" charset="0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1763688" y="386516"/>
            <a:ext cx="6952972" cy="43135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3480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41" r:id="rId2"/>
    <p:sldLayoutId id="2147483811" r:id="rId3"/>
    <p:sldLayoutId id="2147483776" r:id="rId4"/>
    <p:sldLayoutId id="2147483777" r:id="rId5"/>
    <p:sldLayoutId id="2147483690" r:id="rId6"/>
    <p:sldLayoutId id="2147483793" r:id="rId7"/>
    <p:sldLayoutId id="2147483691" r:id="rId8"/>
    <p:sldLayoutId id="2147483760" r:id="rId9"/>
    <p:sldLayoutId id="2147483779" r:id="rId10"/>
    <p:sldLayoutId id="2147483748" r:id="rId11"/>
    <p:sldLayoutId id="2147483772" r:id="rId12"/>
    <p:sldLayoutId id="2147483778" r:id="rId13"/>
    <p:sldLayoutId id="2147483762" r:id="rId14"/>
    <p:sldLayoutId id="2147483763" r:id="rId15"/>
    <p:sldLayoutId id="2147483765" r:id="rId16"/>
    <p:sldLayoutId id="2147483768" r:id="rId17"/>
    <p:sldLayoutId id="2147483769" r:id="rId18"/>
    <p:sldLayoutId id="2147483746" r:id="rId19"/>
    <p:sldLayoutId id="2147483764" r:id="rId20"/>
    <p:sldLayoutId id="2147483771" r:id="rId21"/>
    <p:sldLayoutId id="2147483774" r:id="rId22"/>
    <p:sldLayoutId id="2147483775" r:id="rId23"/>
    <p:sldLayoutId id="2147483770" r:id="rId24"/>
    <p:sldLayoutId id="2147483695" r:id="rId25"/>
    <p:sldLayoutId id="2147483697" r:id="rId26"/>
    <p:sldLayoutId id="2147483759" r:id="rId27"/>
    <p:sldLayoutId id="2147483698" r:id="rId28"/>
    <p:sldLayoutId id="2147483767" r:id="rId29"/>
    <p:sldLayoutId id="2147483801" r:id="rId30"/>
    <p:sldLayoutId id="2147483802" r:id="rId31"/>
    <p:sldLayoutId id="2147483803" r:id="rId32"/>
    <p:sldLayoutId id="2147483812" r:id="rId33"/>
    <p:sldLayoutId id="2147483799" r:id="rId34"/>
    <p:sldLayoutId id="2147483800" r:id="rId35"/>
    <p:sldLayoutId id="2147483798" r:id="rId36"/>
    <p:sldLayoutId id="2147483806" r:id="rId37"/>
  </p:sldLayoutIdLst>
  <p:txStyles>
    <p:titleStyle>
      <a:lvl1pPr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1600" b="0" kern="1200" spc="0" baseline="0">
          <a:solidFill>
            <a:schemeClr val="tx1"/>
          </a:solidFill>
          <a:effectLst/>
          <a:latin typeface="+mj-lt"/>
          <a:ea typeface="PF Din Text Cond Pro" charset="0"/>
          <a:cs typeface="PF Din Text Cond Pro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1pPr>
      <a:lvl2pPr marL="135731" marR="0" indent="-135731" algn="l" defTabSz="685800" rtl="0" eaLnBrk="1" fontAlgn="auto" latinLnBrk="0" hangingPunct="1">
        <a:lnSpc>
          <a:spcPct val="100000"/>
        </a:lnSpc>
        <a:spcBef>
          <a:spcPts val="450"/>
        </a:spcBef>
        <a:spcAft>
          <a:spcPts val="0"/>
        </a:spcAft>
        <a:buClr>
          <a:schemeClr val="accent1"/>
        </a:buClr>
        <a:buSzPct val="12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2pPr>
      <a:lvl3pPr marL="263129" indent="-127397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5"/>
        </a:buClr>
        <a:buSzPct val="105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84" userDrawn="1">
          <p15:clr>
            <a:srgbClr val="F26B43"/>
          </p15:clr>
        </p15:guide>
        <p15:guide id="6" orient="horz" pos="4117" userDrawn="1">
          <p15:clr>
            <a:srgbClr val="F26B43"/>
          </p15:clr>
        </p15:guide>
        <p15:guide id="9" orient="horz" pos="4021" userDrawn="1">
          <p15:clr>
            <a:srgbClr val="F26B43"/>
          </p15:clr>
        </p15:guide>
        <p15:guide id="11" orient="horz" pos="615" userDrawn="1">
          <p15:clr>
            <a:srgbClr val="F26B43"/>
          </p15:clr>
        </p15:guide>
        <p15:guide id="15" pos="2880" userDrawn="1">
          <p15:clr>
            <a:srgbClr val="F26B43"/>
          </p15:clr>
        </p15:guide>
        <p15:guide id="20" orient="horz" pos="263" userDrawn="1">
          <p15:clr>
            <a:srgbClr val="F26B43"/>
          </p15:clr>
        </p15:guide>
        <p15:guide id="36" orient="horz" pos="346" userDrawn="1">
          <p15:clr>
            <a:srgbClr val="F26B43"/>
          </p15:clr>
        </p15:guide>
        <p15:guide id="37" orient="horz" pos="520" userDrawn="1">
          <p15:clr>
            <a:srgbClr val="F26B43"/>
          </p15:clr>
        </p15:guide>
        <p15:guide id="38" pos="588" userDrawn="1">
          <p15:clr>
            <a:srgbClr val="F26B43"/>
          </p15:clr>
        </p15:guide>
        <p15:guide id="39" pos="54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348880"/>
            <a:ext cx="5760640" cy="1329595"/>
          </a:xfrm>
        </p:spPr>
        <p:txBody>
          <a:bodyPr/>
          <a:lstStyle/>
          <a:p>
            <a:r>
              <a:rPr lang="ru-RU" dirty="0"/>
              <a:t>КОНСОЛИДИРОВАННЫЕ ФИНАНСОВЫЕ</a:t>
            </a:r>
            <a:r>
              <a:rPr lang="en-US" dirty="0"/>
              <a:t> </a:t>
            </a:r>
            <a:r>
              <a:rPr lang="ru-RU" dirty="0"/>
              <a:t>РЕЗУЛЬТАТЫ ПО МСФО ГРУППЫ КОМПАНИЙ ПАО «РОССЕТИ СЕВЕРО-ЗАПАД»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 6 МЕСЯЦЕВ 2024 ГОДА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208383" y="5733257"/>
            <a:ext cx="1645401" cy="269875"/>
          </a:xfrm>
        </p:spPr>
        <p:txBody>
          <a:bodyPr/>
          <a:lstStyle/>
          <a:p>
            <a:r>
              <a:rPr lang="ru-RU" dirty="0"/>
              <a:t>    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3203848" y="5733257"/>
            <a:ext cx="1152127" cy="269875"/>
          </a:xfrm>
        </p:spPr>
        <p:txBody>
          <a:bodyPr/>
          <a:lstStyle/>
          <a:p>
            <a:pPr algn="ctr"/>
            <a:r>
              <a:rPr lang="ru-RU" sz="1000" b="1" dirty="0">
                <a:latin typeface="+mj-lt"/>
              </a:rPr>
              <a:t>Сентябрь 2024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4427984" y="5733257"/>
            <a:ext cx="1440160" cy="269875"/>
          </a:xfrm>
        </p:spPr>
        <p:txBody>
          <a:bodyPr/>
          <a:lstStyle/>
          <a:p>
            <a:pPr algn="ctr"/>
            <a:r>
              <a:rPr lang="ru-RU" sz="1000" b="1" dirty="0">
                <a:latin typeface="+mj-lt"/>
              </a:rPr>
              <a:t>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250934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Диаграмма 39">
            <a:extLst>
              <a:ext uri="{FF2B5EF4-FFF2-40B4-BE49-F238E27FC236}">
                <a16:creationId xmlns:a16="http://schemas.microsoft.com/office/drawing/2014/main" id="{B91F27BF-B48B-4695-A87E-43091A254A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193250"/>
              </p:ext>
            </p:extLst>
          </p:nvPr>
        </p:nvGraphicFramePr>
        <p:xfrm>
          <a:off x="4644009" y="3915772"/>
          <a:ext cx="3991034" cy="2331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D06E2A8-4AE5-F2C3-44CD-6A776B1F4FDC}"/>
              </a:ext>
            </a:extLst>
          </p:cNvPr>
          <p:cNvSpPr/>
          <p:nvPr/>
        </p:nvSpPr>
        <p:spPr>
          <a:xfrm>
            <a:off x="7072389" y="5131830"/>
            <a:ext cx="234360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lvetica"/>
                <a:sym typeface="Calibri"/>
              </a:rPr>
              <a:t> 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6B82942-5B33-2AB2-6940-7F489B49F757}"/>
              </a:ext>
            </a:extLst>
          </p:cNvPr>
          <p:cNvGrpSpPr/>
          <p:nvPr/>
        </p:nvGrpSpPr>
        <p:grpSpPr>
          <a:xfrm rot="2953078">
            <a:off x="6348117" y="4873960"/>
            <a:ext cx="511282" cy="945111"/>
            <a:chOff x="3059718" y="2431004"/>
            <a:chExt cx="511282" cy="945111"/>
          </a:xfrm>
        </p:grpSpPr>
        <p:cxnSp>
          <p:nvCxnSpPr>
            <p:cNvPr id="31" name="Прямая со стрелкой 30">
              <a:extLst>
                <a:ext uri="{FF2B5EF4-FFF2-40B4-BE49-F238E27FC236}">
                  <a16:creationId xmlns:a16="http://schemas.microsoft.com/office/drawing/2014/main" id="{4722BD0E-89D0-4714-3443-FA8672B8BAD0}"/>
                </a:ext>
              </a:extLst>
            </p:cNvPr>
            <p:cNvCxnSpPr>
              <a:cxnSpLocks/>
            </p:cNvCxnSpPr>
            <p:nvPr/>
          </p:nvCxnSpPr>
          <p:spPr>
            <a:xfrm rot="18646922" flipV="1">
              <a:off x="2881038" y="2807646"/>
              <a:ext cx="945111" cy="191827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8F48B79B-3057-9FD2-60D6-D5F8C8DEAC81}"/>
                </a:ext>
              </a:extLst>
            </p:cNvPr>
            <p:cNvSpPr/>
            <p:nvPr/>
          </p:nvSpPr>
          <p:spPr>
            <a:xfrm>
              <a:off x="3059718" y="2628812"/>
              <a:ext cx="511282" cy="521695"/>
            </a:xfrm>
            <a:prstGeom prst="ellipse">
              <a:avLst/>
            </a:prstGeom>
            <a:pattFill prst="ltUpDiag">
              <a:fgClr>
                <a:sysClr val="window" lastClr="FFFFFF"/>
              </a:fgClr>
              <a:bgClr>
                <a:sysClr val="window" lastClr="FFFFFF"/>
              </a:bgClr>
            </a:patt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Helvetica"/>
                <a:sym typeface="Calibri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1A770F87-4A5D-C88E-7E5B-6A54400FAEFC}"/>
                </a:ext>
              </a:extLst>
            </p:cNvPr>
            <p:cNvSpPr/>
            <p:nvPr/>
          </p:nvSpPr>
          <p:spPr>
            <a:xfrm rot="18646922">
              <a:off x="2979861" y="2790088"/>
              <a:ext cx="670996" cy="22993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889534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+59,7%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Helvetica"/>
                <a:sym typeface="Calibri"/>
              </a:endParaRPr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EBITDA </a:t>
            </a:r>
            <a:r>
              <a:rPr lang="ru-RU" dirty="0"/>
              <a:t>И ФОРМИРОВАНИЕ ПРИБЫЛИ</a:t>
            </a: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1143BA33-C2CB-44BC-96A6-28749E6D79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4188007"/>
              </p:ext>
            </p:extLst>
          </p:nvPr>
        </p:nvGraphicFramePr>
        <p:xfrm>
          <a:off x="412904" y="4171154"/>
          <a:ext cx="3991035" cy="2472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Текст 6">
            <a:extLst>
              <a:ext uri="{FF2B5EF4-FFF2-40B4-BE49-F238E27FC236}">
                <a16:creationId xmlns:a16="http://schemas.microsoft.com/office/drawing/2014/main" id="{E17E1332-DA9D-43CC-BADF-45D7F2D9EE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24148" y="964530"/>
            <a:ext cx="3234927" cy="271969"/>
          </a:xfrm>
        </p:spPr>
        <p:txBody>
          <a:bodyPr/>
          <a:lstStyle/>
          <a:p>
            <a:r>
              <a:rPr lang="ru-RU" sz="1300" b="1" dirty="0"/>
              <a:t>КЛЮЧЕВЫЕ ФАКТОРЫ ИЗМЕНЕНИЯ </a:t>
            </a:r>
            <a:r>
              <a:rPr lang="en-US" sz="1300" b="1" dirty="0"/>
              <a:t>EBITDA</a:t>
            </a:r>
          </a:p>
        </p:txBody>
      </p:sp>
      <p:sp>
        <p:nvSpPr>
          <p:cNvPr id="26" name="Текст 6">
            <a:extLst>
              <a:ext uri="{FF2B5EF4-FFF2-40B4-BE49-F238E27FC236}">
                <a16:creationId xmlns:a16="http://schemas.microsoft.com/office/drawing/2014/main" id="{75C79A20-7200-4F58-AF6D-1FDB5EB41DC6}"/>
              </a:ext>
            </a:extLst>
          </p:cNvPr>
          <p:cNvSpPr txBox="1">
            <a:spLocks/>
          </p:cNvSpPr>
          <p:nvPr/>
        </p:nvSpPr>
        <p:spPr>
          <a:xfrm>
            <a:off x="347670" y="973064"/>
            <a:ext cx="3908822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/>
              <a:t>EBITDA</a:t>
            </a:r>
            <a:r>
              <a:rPr lang="ru-RU" sz="1300" b="1" dirty="0"/>
              <a:t>, </a:t>
            </a:r>
            <a:r>
              <a:rPr lang="ru-RU" sz="1300" b="1" dirty="0">
                <a:sym typeface="Calibri"/>
              </a:rPr>
              <a:t>МЛН РУБ.</a:t>
            </a:r>
          </a:p>
        </p:txBody>
      </p:sp>
      <p:sp>
        <p:nvSpPr>
          <p:cNvPr id="27" name="Текст 6">
            <a:extLst>
              <a:ext uri="{FF2B5EF4-FFF2-40B4-BE49-F238E27FC236}">
                <a16:creationId xmlns:a16="http://schemas.microsoft.com/office/drawing/2014/main" id="{6557163C-015F-4C58-939E-201FFB11D27B}"/>
              </a:ext>
            </a:extLst>
          </p:cNvPr>
          <p:cNvSpPr txBox="1">
            <a:spLocks/>
          </p:cNvSpPr>
          <p:nvPr/>
        </p:nvSpPr>
        <p:spPr>
          <a:xfrm>
            <a:off x="342287" y="3698580"/>
            <a:ext cx="4100053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ФОРМИРОВАНИЕ ПРИБЫЛИ ЗА 6М 2024 ГОДА, МЛН РУБ.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8A2B36A-B630-4B06-B51C-B5BADD98B1ED}"/>
              </a:ext>
            </a:extLst>
          </p:cNvPr>
          <p:cNvSpPr/>
          <p:nvPr/>
        </p:nvSpPr>
        <p:spPr>
          <a:xfrm>
            <a:off x="6809173" y="5061977"/>
            <a:ext cx="234360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lvetica"/>
                <a:sym typeface="Calibri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1D01DE-1F0D-42CA-8748-DEA0E4F6C803}"/>
              </a:ext>
            </a:extLst>
          </p:cNvPr>
          <p:cNvSpPr txBox="1"/>
          <p:nvPr/>
        </p:nvSpPr>
        <p:spPr>
          <a:xfrm>
            <a:off x="3275856" y="5471380"/>
            <a:ext cx="45720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Calibri"/>
                <a:sym typeface="Calibri"/>
              </a:rPr>
              <a:t>-1 000</a:t>
            </a:r>
          </a:p>
        </p:txBody>
      </p:sp>
      <p:graphicFrame>
        <p:nvGraphicFramePr>
          <p:cNvPr id="34" name="Диаграмма 33">
            <a:extLst>
              <a:ext uri="{FF2B5EF4-FFF2-40B4-BE49-F238E27FC236}">
                <a16:creationId xmlns:a16="http://schemas.microsoft.com/office/drawing/2014/main" id="{C157FBB9-8448-43CF-8BEF-241452E744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5306326"/>
              </p:ext>
            </p:extLst>
          </p:nvPr>
        </p:nvGraphicFramePr>
        <p:xfrm>
          <a:off x="250046" y="1109624"/>
          <a:ext cx="3695853" cy="2271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69390445-7588-4544-A18D-02DE6B0DE4D0}"/>
              </a:ext>
            </a:extLst>
          </p:cNvPr>
          <p:cNvGrpSpPr/>
          <p:nvPr/>
        </p:nvGrpSpPr>
        <p:grpSpPr>
          <a:xfrm>
            <a:off x="1612780" y="1386938"/>
            <a:ext cx="970383" cy="521695"/>
            <a:chOff x="2645771" y="2027181"/>
            <a:chExt cx="970383" cy="521695"/>
          </a:xfrm>
        </p:grpSpPr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D29BD64D-097C-4A00-9B41-F270DE54F1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5771" y="2096239"/>
              <a:ext cx="970383" cy="421968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8BEC4E9E-5456-4D66-B038-6E7CEDCDC67F}"/>
                </a:ext>
              </a:extLst>
            </p:cNvPr>
            <p:cNvSpPr/>
            <p:nvPr/>
          </p:nvSpPr>
          <p:spPr>
            <a:xfrm>
              <a:off x="2800218" y="2027181"/>
              <a:ext cx="560245" cy="521695"/>
            </a:xfrm>
            <a:prstGeom prst="ellipse">
              <a:avLst/>
            </a:prstGeom>
            <a:pattFill prst="ltUpDiag">
              <a:fgClr>
                <a:sysClr val="window" lastClr="FFFFFF"/>
              </a:fgClr>
              <a:bgClr>
                <a:sysClr val="window" lastClr="FFFFFF"/>
              </a:bgClr>
            </a:patt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Helvetica"/>
                <a:sym typeface="Calibri"/>
              </a:endParaRP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723904FD-C7CE-4195-B0A8-9DFFDAA77DB3}"/>
                </a:ext>
              </a:extLst>
            </p:cNvPr>
            <p:cNvSpPr/>
            <p:nvPr/>
          </p:nvSpPr>
          <p:spPr>
            <a:xfrm>
              <a:off x="2687164" y="2193802"/>
              <a:ext cx="820690" cy="22993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889534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+25,1%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 </a:t>
              </a:r>
            </a:p>
          </p:txBody>
        </p:sp>
      </p:grpSp>
      <p:sp>
        <p:nvSpPr>
          <p:cNvPr id="57" name="Текст 6">
            <a:extLst>
              <a:ext uri="{FF2B5EF4-FFF2-40B4-BE49-F238E27FC236}">
                <a16:creationId xmlns:a16="http://schemas.microsoft.com/office/drawing/2014/main" id="{034A5D55-2628-43C0-934E-13402D1E39E3}"/>
              </a:ext>
            </a:extLst>
          </p:cNvPr>
          <p:cNvSpPr txBox="1">
            <a:spLocks/>
          </p:cNvSpPr>
          <p:nvPr/>
        </p:nvSpPr>
        <p:spPr>
          <a:xfrm>
            <a:off x="5124148" y="3698580"/>
            <a:ext cx="2873878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ФИНАНСОВЫЙ РЕЗУЛЬТАТ, </a:t>
            </a:r>
            <a:r>
              <a:rPr lang="ru-RU" sz="1300" b="1" dirty="0">
                <a:sym typeface="Calibri"/>
              </a:rPr>
              <a:t>МЛН РУБ.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DA628E-3290-1538-4308-0E792C9DA9D2}"/>
              </a:ext>
            </a:extLst>
          </p:cNvPr>
          <p:cNvSpPr txBox="1"/>
          <p:nvPr/>
        </p:nvSpPr>
        <p:spPr>
          <a:xfrm>
            <a:off x="4887709" y="1124744"/>
            <a:ext cx="39088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just" defTabSz="457200">
              <a:defRPr/>
            </a:pPr>
            <a:r>
              <a:rPr lang="ru-RU" sz="1200" dirty="0">
                <a:cs typeface="Calibri"/>
                <a:sym typeface="Calibri"/>
              </a:rPr>
              <a:t>Показатель EBITDA составил 6 517 млн руб., увеличение составило 1 307 млн руб., или 25,1% по сравнению с аналогичным периодом 2023 года. EBITDA рассчитана с учетом сбытовой деятельности и дополнительно включает в себя показатели: чистая прибыль от выбытия дочернего предприятия 1 179 млн руб.; прибыль до налогообложения, заработанная  прекращенной деятельностью за период 177 млн руб.; процентные расходы по прекращенной деятельности 6 млн руб.). Наибольшее влияние на улучшение показателя EBITDA относительного 2023 года оказало увеличение выручки </a:t>
            </a:r>
            <a:r>
              <a:rPr lang="ru-RU" sz="1200" dirty="0"/>
              <a:t>от  передачи электроэнергии за счет роста объемов оказанных услуг и выручки от технологического присоединения к электросетям.</a:t>
            </a:r>
            <a:endParaRPr lang="ru-RU" sz="1200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8530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094876381" name="Диаграмма 109487638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0348670"/>
              </p:ext>
            </p:extLst>
          </p:nvPr>
        </p:nvGraphicFramePr>
        <p:xfrm>
          <a:off x="0" y="4170515"/>
          <a:ext cx="3864961" cy="2371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ИНВЕСТИЦИОННАЯ ПРОГРАММА: ИСТОЧНИКИ ФИНАНСИРОВАНИЯ </a:t>
            </a:r>
            <a:endParaRPr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639634"/>
              </p:ext>
            </p:extLst>
          </p:nvPr>
        </p:nvGraphicFramePr>
        <p:xfrm>
          <a:off x="359539" y="1140627"/>
          <a:ext cx="4212459" cy="2461691"/>
        </p:xfrm>
        <a:graphic>
          <a:graphicData uri="http://schemas.openxmlformats.org/drawingml/2006/table">
            <a:tbl>
              <a:tblPr/>
              <a:tblGrid>
                <a:gridCol w="1994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4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4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7760">
                <a:tc rowSpan="2"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0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76" marR="8476" marT="8476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6М 2023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6М 2024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4F81BD"/>
                      </a:solidFill>
                    </a:lnB>
                    <a:solidFill>
                      <a:sysClr val="window" lastClr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Изменение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76" marR="8476" marT="8476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noFill/>
                    </a:lnB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07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B w="12700" algn="ctr">
                      <a:solidFill>
                        <a:schemeClr val="accent1"/>
                      </a:solidFill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B w="12700" algn="ctr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млн руб.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76" marR="8476" marT="8476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rgbClr val="4F81BD"/>
                      </a:solidFill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76" marR="8476" marT="8476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rgbClr val="4F81BD"/>
                      </a:solidFill>
                    </a:lnB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7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ФИНАНСИРОВАНИЕ ИП, </a:t>
                      </a:r>
                      <a:br>
                        <a:rPr lang="ru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всего с НДС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latin typeface="PF Din Text Cond Pro"/>
                          <a:ea typeface="+mn-ea"/>
                          <a:cs typeface="+mn-cs"/>
                        </a:rPr>
                        <a:t>3 214</a:t>
                      </a:r>
                      <a:endParaRPr/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3 216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latin typeface="PF Din Text Cond Pro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+</a:t>
                      </a:r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2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latin typeface="PF Din Text Cond Pro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+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0,1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PF Din Text Cond Pro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4F81B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17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Собственные средства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latin typeface="PF Din Text Cond Pro"/>
                          <a:ea typeface="+mn-ea"/>
                          <a:cs typeface="+mn-cs"/>
                        </a:rPr>
                        <a:t>2209</a:t>
                      </a:r>
                      <a:endParaRPr/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2 703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latin typeface="PF Din Text Cond Pro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i="0" u="none" strike="noStrike" cap="none" spc="0" dirty="0">
                          <a:ln>
                            <a:noFill/>
                          </a:ln>
                          <a:solidFill>
                            <a:srgbClr val="3C3C3C"/>
                          </a:solidFill>
                          <a:latin typeface="PF Din Text Cond Pro"/>
                          <a:ea typeface="Arial"/>
                          <a:cs typeface="Arial"/>
                        </a:rPr>
                        <a:t>+</a:t>
                      </a:r>
                      <a:r>
                        <a:rPr lang="ru-RU" sz="1000" b="1" i="0" u="none" strike="noStrike" cap="none" spc="0" dirty="0">
                          <a:ln>
                            <a:noFill/>
                          </a:ln>
                          <a:solidFill>
                            <a:srgbClr val="3C3C3C"/>
                          </a:solidFill>
                          <a:latin typeface="PF Din Text Cond Pro"/>
                          <a:ea typeface="Arial"/>
                          <a:cs typeface="Arial"/>
                        </a:rPr>
                        <a:t>494</a:t>
                      </a:r>
                      <a:endParaRPr lang="ru-RU" sz="1000" b="1" i="0" u="none" strike="noStrike" cap="none" spc="0" dirty="0">
                        <a:ln>
                          <a:noFill/>
                        </a:ln>
                        <a:solidFill>
                          <a:srgbClr val="3C3C3C"/>
                        </a:solidFill>
                        <a:latin typeface="PF Din Text Cond Pro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+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22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PF Din Text Cond Pro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34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Прибыль, направляемая на инвестиции</a:t>
                      </a:r>
                      <a:endParaRPr/>
                    </a:p>
                  </a:txBody>
                  <a:tcPr marL="85725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latin typeface="PF Din Text Cond Pro"/>
                          <a:ea typeface="+mn-ea"/>
                          <a:cs typeface="+mn-cs"/>
                        </a:rPr>
                        <a:t>804</a:t>
                      </a:r>
                      <a:endParaRPr/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1 126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latin typeface="PF Din Text Cond Pro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i="0" u="none" strike="noStrike" cap="none" spc="0" dirty="0">
                          <a:ln>
                            <a:noFill/>
                          </a:ln>
                          <a:solidFill>
                            <a:srgbClr val="3C3C3C"/>
                          </a:solidFill>
                          <a:latin typeface="PF Din Text Cond Pro"/>
                          <a:ea typeface="Arial"/>
                          <a:cs typeface="Arial"/>
                        </a:rPr>
                        <a:t>+</a:t>
                      </a:r>
                      <a:r>
                        <a:rPr lang="ru-RU" sz="1000" b="0" i="0" u="none" strike="noStrike" cap="none" spc="0" dirty="0">
                          <a:ln>
                            <a:noFill/>
                          </a:ln>
                          <a:solidFill>
                            <a:srgbClr val="3C3C3C"/>
                          </a:solidFill>
                          <a:latin typeface="PF Din Text Cond Pro"/>
                          <a:ea typeface="Arial"/>
                          <a:cs typeface="Arial"/>
                        </a:rPr>
                        <a:t>322</a:t>
                      </a:r>
                      <a:endParaRPr lang="ru-RU" sz="1000" b="0" i="0" u="none" strike="noStrike" cap="none" spc="0" dirty="0">
                        <a:ln>
                          <a:noFill/>
                        </a:ln>
                        <a:solidFill>
                          <a:srgbClr val="3C3C3C"/>
                        </a:solidFill>
                        <a:latin typeface="PF Din Text Cond Pro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+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40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PF Din Text Cond Pro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17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Амортизация</a:t>
                      </a:r>
                      <a:endParaRPr/>
                    </a:p>
                  </a:txBody>
                  <a:tcPr marL="85725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latin typeface="PF Din Text Cond Pro"/>
                          <a:ea typeface="+mn-ea"/>
                          <a:cs typeface="+mn-cs"/>
                        </a:rPr>
                        <a:t>993</a:t>
                      </a:r>
                      <a:endParaRPr/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1 095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latin typeface="PF Din Text Cond Pro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i="0" u="none" strike="noStrike" cap="none" spc="0" dirty="0">
                          <a:ln>
                            <a:noFill/>
                          </a:ln>
                          <a:solidFill>
                            <a:srgbClr val="3C3C3C"/>
                          </a:solidFill>
                          <a:latin typeface="PF Din Text Cond Pro"/>
                          <a:ea typeface="Arial"/>
                          <a:cs typeface="Arial"/>
                        </a:rPr>
                        <a:t>+</a:t>
                      </a:r>
                      <a:r>
                        <a:rPr lang="ru-RU" sz="1000" b="0" i="0" u="none" strike="noStrike" cap="none" spc="0" dirty="0">
                          <a:ln>
                            <a:noFill/>
                          </a:ln>
                          <a:solidFill>
                            <a:srgbClr val="3C3C3C"/>
                          </a:solidFill>
                          <a:latin typeface="PF Din Text Cond Pro"/>
                          <a:ea typeface="Arial"/>
                          <a:cs typeface="Arial"/>
                        </a:rPr>
                        <a:t>102</a:t>
                      </a:r>
                      <a:endParaRPr lang="ru-RU" sz="1000" b="0" i="0" u="none" strike="noStrike" cap="none" spc="0" dirty="0">
                        <a:ln>
                          <a:noFill/>
                        </a:ln>
                        <a:solidFill>
                          <a:srgbClr val="3C3C3C"/>
                        </a:solidFill>
                        <a:latin typeface="PF Din Text Cond Pro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+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10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PF Din Text Cond Pro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14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Возврат НДС</a:t>
                      </a:r>
                      <a:endParaRPr/>
                    </a:p>
                  </a:txBody>
                  <a:tcPr marL="85725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latin typeface="PF Din Text Cond Pro"/>
                          <a:ea typeface="+mn-ea"/>
                          <a:cs typeface="+mn-cs"/>
                        </a:rPr>
                        <a:t>281</a:t>
                      </a:r>
                      <a:endParaRPr/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182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latin typeface="PF Din Text Cond Pro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i="0" u="none" strike="noStrike" cap="none" spc="0">
                          <a:ln>
                            <a:noFill/>
                          </a:ln>
                          <a:solidFill>
                            <a:srgbClr val="3C3C3C"/>
                          </a:solidFill>
                          <a:latin typeface="PF Din Text Cond Pro"/>
                          <a:ea typeface="Arial"/>
                          <a:cs typeface="Arial"/>
                        </a:rPr>
                        <a:t>-99</a:t>
                      </a:r>
                      <a:endParaRPr lang="ru-RU" sz="1000" b="0" i="0" u="none" strike="noStrike" cap="none" spc="0">
                        <a:ln>
                          <a:noFill/>
                        </a:ln>
                        <a:solidFill>
                          <a:srgbClr val="3C3C3C"/>
                        </a:solidFill>
                        <a:latin typeface="PF Din Text Cond Pro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-35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latin typeface="PF Din Text Cond Pro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14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Прочие собственные средства</a:t>
                      </a:r>
                      <a:endParaRPr/>
                    </a:p>
                  </a:txBody>
                  <a:tcPr marL="85725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latin typeface="PF Din Text Cond Pro"/>
                          <a:ea typeface="+mn-ea"/>
                          <a:cs typeface="+mn-cs"/>
                        </a:rPr>
                        <a:t>130</a:t>
                      </a:r>
                      <a:endParaRPr/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301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latin typeface="PF Din Text Cond Pro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i="0" u="none" strike="noStrike" cap="none" spc="0" dirty="0">
                          <a:ln>
                            <a:noFill/>
                          </a:ln>
                          <a:solidFill>
                            <a:srgbClr val="3C3C3C"/>
                          </a:solidFill>
                          <a:latin typeface="PF Din Text Cond Pro"/>
                          <a:ea typeface="Arial"/>
                          <a:cs typeface="Arial"/>
                        </a:rPr>
                        <a:t>+</a:t>
                      </a:r>
                      <a:r>
                        <a:rPr lang="ru-RU" sz="1000" b="0" i="0" u="none" strike="noStrike" cap="none" spc="0" dirty="0">
                          <a:ln>
                            <a:noFill/>
                          </a:ln>
                          <a:solidFill>
                            <a:srgbClr val="3C3C3C"/>
                          </a:solidFill>
                          <a:latin typeface="PF Din Text Cond Pro"/>
                          <a:ea typeface="Arial"/>
                          <a:cs typeface="Arial"/>
                        </a:rPr>
                        <a:t>171</a:t>
                      </a:r>
                      <a:endParaRPr lang="ru-RU" sz="1000" b="0" i="0" u="none" strike="noStrike" cap="none" spc="0" dirty="0">
                        <a:ln>
                          <a:noFill/>
                        </a:ln>
                        <a:solidFill>
                          <a:srgbClr val="3C3C3C"/>
                        </a:solidFill>
                        <a:latin typeface="PF Din Text Cond Pro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в 2 раза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PF Din Text Cond Pro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17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Привлеченные средства</a:t>
                      </a:r>
                      <a:endParaRPr dirty="0"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latin typeface="PF Din Text Cond Pro"/>
                          <a:ea typeface="+mn-ea"/>
                          <a:cs typeface="+mn-cs"/>
                        </a:rPr>
                        <a:t>1 005</a:t>
                      </a:r>
                      <a:endParaRPr/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513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latin typeface="PF Din Text Cond Pro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 u="none" strike="noStrike" cap="none" spc="0">
                          <a:ln>
                            <a:noFill/>
                          </a:ln>
                          <a:solidFill>
                            <a:srgbClr val="3C3C3C"/>
                          </a:solidFill>
                          <a:latin typeface="PF Din Text Cond Pro"/>
                          <a:ea typeface="Arial"/>
                          <a:cs typeface="Arial"/>
                        </a:rPr>
                        <a:t>-492</a:t>
                      </a:r>
                      <a:endParaRPr lang="ru-RU" sz="1000" b="1" i="0" u="none" strike="noStrike" cap="none" spc="0">
                        <a:ln>
                          <a:noFill/>
                        </a:ln>
                        <a:solidFill>
                          <a:srgbClr val="3C3C3C"/>
                        </a:solidFill>
                        <a:latin typeface="PF Din Text Cond Pro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PF Din Text Cond Pro"/>
                          <a:ea typeface="Arial"/>
                          <a:cs typeface="Arial"/>
                        </a:rPr>
                        <a:t>-49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PF Din Text Cond Pro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1F497D"/>
                      </a:solidFill>
                    </a:lnT>
                    <a:lnB w="12700" algn="ctr">
                      <a:solidFill>
                        <a:srgbClr val="1F497D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" name="Текст 6"/>
          <p:cNvSpPr>
            <a:spLocks noGrp="1"/>
          </p:cNvSpPr>
          <p:nvPr>
            <p:ph type="body" sz="quarter" idx="17"/>
          </p:nvPr>
        </p:nvSpPr>
        <p:spPr bwMode="auto">
          <a:xfrm>
            <a:off x="4985986" y="1140627"/>
            <a:ext cx="3908822" cy="431355"/>
          </a:xfrm>
        </p:spPr>
        <p:txBody>
          <a:bodyPr/>
          <a:lstStyle/>
          <a:p>
            <a:pPr>
              <a:defRPr/>
            </a:pPr>
            <a:r>
              <a:rPr lang="ru-RU" sz="1300" b="1" cap="all"/>
              <a:t>Основные источники финансирования ИП</a:t>
            </a:r>
            <a:endParaRPr/>
          </a:p>
        </p:txBody>
      </p:sp>
      <p:sp>
        <p:nvSpPr>
          <p:cNvPr id="23" name="Текст 6"/>
          <p:cNvSpPr txBox="1"/>
          <p:nvPr/>
        </p:nvSpPr>
        <p:spPr bwMode="auto">
          <a:xfrm>
            <a:off x="1403648" y="4044860"/>
            <a:ext cx="3908822" cy="25131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/>
              <a:buNone/>
              <a:defRPr sz="1600" b="0" i="0">
                <a:solidFill>
                  <a:schemeClr val="tx1"/>
                </a:solidFill>
                <a:latin typeface="+mj-lt"/>
                <a:ea typeface="PF Din Text Cond Pro"/>
                <a:cs typeface="PF Din Text Cond Pro"/>
              </a:defRPr>
            </a:lvl1pPr>
            <a:lvl2pPr marL="135731" marR="0" indent="-135731" algn="l" defTabSz="6858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 algn="l" defTabSz="685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/>
              <a:buChar char="•"/>
              <a:defRPr sz="12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3pPr>
            <a:lvl4pPr marL="1200150" indent="-171450" algn="l" defTabSz="685800">
              <a:spcBef>
                <a:spcPts val="0"/>
              </a:spcBef>
              <a:buFont typeface="Arial"/>
              <a:buChar char="–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spcBef>
                <a:spcPts val="0"/>
              </a:spcBef>
              <a:buFont typeface="Arial"/>
              <a:buChar char="»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>
              <a:defRPr/>
            </a:pPr>
            <a:r>
              <a:rPr lang="ru-RU" sz="1300" b="1" cap="all" dirty="0"/>
              <a:t>Ввод мощности</a:t>
            </a:r>
            <a:endParaRPr dirty="0"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6955192" y="5195920"/>
            <a:ext cx="234360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700" b="1" i="0" u="none" strike="noStrike" cap="none" spc="0">
                <a:ln>
                  <a:noFill/>
                </a:ln>
                <a:solidFill>
                  <a:srgbClr val="C0504D"/>
                </a:solidFill>
                <a:latin typeface="Arial Narrow"/>
                <a:ea typeface="+mn-ea"/>
                <a:cs typeface="Helvetica"/>
              </a:rPr>
              <a:t> </a:t>
            </a:r>
            <a:endParaRPr/>
          </a:p>
        </p:txBody>
      </p:sp>
      <p:sp>
        <p:nvSpPr>
          <p:cNvPr id="29" name="Объект 12"/>
          <p:cNvSpPr txBox="1"/>
          <p:nvPr/>
        </p:nvSpPr>
        <p:spPr bwMode="auto">
          <a:xfrm>
            <a:off x="4703499" y="1538021"/>
            <a:ext cx="4315046" cy="18380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/>
              <a:buNone/>
              <a:defRPr sz="1400" b="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1pPr>
            <a:lvl2pPr marL="135731" marR="0" indent="-135731" algn="l" defTabSz="6858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 algn="l" defTabSz="685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/>
              <a:buChar char="•"/>
              <a:defRPr sz="12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3pPr>
            <a:lvl4pPr marL="1200150" indent="-171450" algn="l" defTabSz="685800">
              <a:spcBef>
                <a:spcPts val="0"/>
              </a:spcBef>
              <a:buFont typeface="Arial"/>
              <a:buChar char="–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spcBef>
                <a:spcPts val="0"/>
              </a:spcBef>
              <a:buFont typeface="Arial"/>
              <a:buChar char="»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marR="0" lvl="2" indent="-90488" algn="just" defTabSz="457200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 sz="1200" b="1" i="0" u="none" strike="noStrike" cap="none" spc="0" dirty="0">
                <a:ln>
                  <a:noFill/>
                </a:ln>
                <a:latin typeface="PF Din Text Cond Pro Light"/>
                <a:ea typeface="+mn-ea"/>
                <a:cs typeface="+mn-cs"/>
              </a:rPr>
              <a:t>Финансирование инвестиционной программы за </a:t>
            </a:r>
            <a:r>
              <a:rPr lang="ru-RU" sz="1200" b="1" i="0" u="none" strike="noStrike" cap="none" spc="0" dirty="0" smtClean="0">
                <a:ln>
                  <a:noFill/>
                </a:ln>
                <a:latin typeface="PF Din Text Cond Pro Light"/>
                <a:ea typeface="+mn-ea"/>
                <a:cs typeface="+mn-cs"/>
              </a:rPr>
              <a:t>6 М </a:t>
            </a:r>
            <a:r>
              <a:rPr lang="ru-RU" sz="1200" b="1" i="0" u="none" strike="noStrike" cap="none" spc="0" dirty="0">
                <a:ln>
                  <a:noFill/>
                </a:ln>
                <a:latin typeface="PF Din Text Cond Pro Light"/>
                <a:ea typeface="+mn-ea"/>
                <a:cs typeface="+mn-cs"/>
              </a:rPr>
              <a:t>2024 </a:t>
            </a:r>
            <a:r>
              <a:rPr lang="ru-RU" sz="1200" b="1" i="0" u="none" strike="noStrike" cap="none" spc="0" dirty="0" smtClean="0">
                <a:ln>
                  <a:noFill/>
                </a:ln>
                <a:latin typeface="PF Din Text Cond Pro Light"/>
                <a:ea typeface="+mn-ea"/>
                <a:cs typeface="+mn-cs"/>
              </a:rPr>
              <a:t>г. увеличилось </a:t>
            </a:r>
            <a:r>
              <a:rPr lang="ru-RU" sz="1200" b="1" i="0" u="none" strike="noStrike" cap="none" spc="0" dirty="0">
                <a:ln>
                  <a:noFill/>
                </a:ln>
                <a:latin typeface="PF Din Text Cond Pro Light"/>
                <a:ea typeface="+mn-ea"/>
                <a:cs typeface="+mn-cs"/>
              </a:rPr>
              <a:t>на 2 млн руб. или на 0,1% относительно </a:t>
            </a:r>
            <a:r>
              <a:rPr lang="ru-RU" sz="1200" b="1" i="0" u="none" strike="noStrike" cap="none" spc="0" dirty="0" smtClean="0">
                <a:ln>
                  <a:noFill/>
                </a:ln>
                <a:latin typeface="PF Din Text Cond Pro Light"/>
                <a:ea typeface="+mn-ea"/>
                <a:cs typeface="+mn-cs"/>
              </a:rPr>
              <a:t>6 М </a:t>
            </a:r>
            <a:r>
              <a:rPr lang="ru-RU" sz="1200" b="1" i="0" u="none" strike="noStrike" cap="none" spc="0" dirty="0">
                <a:ln>
                  <a:noFill/>
                </a:ln>
                <a:latin typeface="PF Din Text Cond Pro Light"/>
                <a:ea typeface="+mn-ea"/>
                <a:cs typeface="+mn-cs"/>
              </a:rPr>
              <a:t>2023 </a:t>
            </a:r>
            <a:r>
              <a:rPr lang="ru-RU" sz="1200" b="1" i="0" u="none" strike="noStrike" cap="none" spc="0" dirty="0" smtClean="0">
                <a:ln>
                  <a:noFill/>
                </a:ln>
                <a:latin typeface="PF Din Text Cond Pro Light"/>
                <a:ea typeface="+mn-ea"/>
                <a:cs typeface="+mn-cs"/>
              </a:rPr>
              <a:t>г.</a:t>
            </a:r>
            <a:endParaRPr dirty="0"/>
          </a:p>
          <a:p>
            <a:pPr marL="90488" marR="0" lvl="2" indent="-90488" algn="just" defTabSz="457200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 sz="1200" b="1" i="0" u="none" strike="noStrike" cap="none" spc="0" dirty="0">
                <a:ln>
                  <a:noFill/>
                </a:ln>
                <a:latin typeface="PF Din Text Cond Pro Light"/>
                <a:ea typeface="+mn-ea"/>
                <a:cs typeface="+mn-cs"/>
              </a:rPr>
              <a:t>Изменение источников </a:t>
            </a:r>
            <a:r>
              <a:rPr lang="ru-RU" sz="1200" b="1" i="0" u="none" strike="noStrike" cap="none" spc="0" dirty="0" smtClean="0">
                <a:ln>
                  <a:noFill/>
                </a:ln>
                <a:latin typeface="PF Din Text Cond Pro Light"/>
                <a:ea typeface="+mn-ea"/>
                <a:cs typeface="+mn-cs"/>
              </a:rPr>
              <a:t>финансирования </a:t>
            </a:r>
            <a:r>
              <a:rPr lang="ru-RU" sz="1200" b="1" i="0" u="none" strike="noStrike" cap="none" spc="0" dirty="0">
                <a:ln>
                  <a:noFill/>
                </a:ln>
                <a:latin typeface="PF Din Text Cond Pro Light"/>
                <a:ea typeface="+mn-ea"/>
                <a:cs typeface="+mn-cs"/>
              </a:rPr>
              <a:t>за </a:t>
            </a:r>
            <a:r>
              <a:rPr lang="ru-RU" sz="1200" b="1" i="0" u="none" strike="noStrike" cap="none" spc="0" dirty="0" smtClean="0">
                <a:ln>
                  <a:noFill/>
                </a:ln>
                <a:latin typeface="PF Din Text Cond Pro Light"/>
                <a:ea typeface="+mn-ea"/>
                <a:cs typeface="+mn-cs"/>
              </a:rPr>
              <a:t>6 М </a:t>
            </a:r>
            <a:r>
              <a:rPr lang="ru-RU" sz="1200" b="1" i="0" u="none" strike="noStrike" cap="none" spc="0" dirty="0">
                <a:ln>
                  <a:noFill/>
                </a:ln>
                <a:latin typeface="PF Din Text Cond Pro Light"/>
                <a:ea typeface="+mn-ea"/>
                <a:cs typeface="+mn-cs"/>
              </a:rPr>
              <a:t>2024 г. относительно </a:t>
            </a:r>
            <a:r>
              <a:rPr lang="ru-RU" sz="1200" b="1" i="0" u="none" strike="noStrike" cap="none" spc="0" dirty="0" smtClean="0">
                <a:ln>
                  <a:noFill/>
                </a:ln>
                <a:latin typeface="PF Din Text Cond Pro Light"/>
                <a:ea typeface="+mn-ea"/>
                <a:cs typeface="+mn-cs"/>
              </a:rPr>
              <a:t/>
            </a:r>
            <a:br>
              <a:rPr lang="ru-RU" sz="1200" b="1" i="0" u="none" strike="noStrike" cap="none" spc="0" dirty="0" smtClean="0">
                <a:ln>
                  <a:noFill/>
                </a:ln>
                <a:latin typeface="PF Din Text Cond Pro Light"/>
                <a:ea typeface="+mn-ea"/>
                <a:cs typeface="+mn-cs"/>
              </a:rPr>
            </a:br>
            <a:r>
              <a:rPr lang="ru-RU" sz="1200" b="1" i="0" u="none" strike="noStrike" cap="none" spc="0" dirty="0" smtClean="0">
                <a:ln>
                  <a:noFill/>
                </a:ln>
                <a:latin typeface="PF Din Text Cond Pro Light"/>
                <a:ea typeface="+mn-ea"/>
                <a:cs typeface="+mn-cs"/>
              </a:rPr>
              <a:t>6 М </a:t>
            </a:r>
            <a:r>
              <a:rPr lang="ru-RU" sz="1200" b="1" i="0" u="none" strike="noStrike" cap="none" spc="0" dirty="0">
                <a:ln>
                  <a:noFill/>
                </a:ln>
                <a:latin typeface="PF Din Text Cond Pro Light"/>
                <a:ea typeface="+mn-ea"/>
                <a:cs typeface="+mn-cs"/>
              </a:rPr>
              <a:t>2023 </a:t>
            </a:r>
            <a:r>
              <a:rPr lang="ru-RU" sz="1200" b="1" i="0" u="none" strike="noStrike" cap="none" spc="0" dirty="0" smtClean="0">
                <a:ln>
                  <a:noFill/>
                </a:ln>
                <a:latin typeface="PF Din Text Cond Pro Light"/>
                <a:ea typeface="+mn-ea"/>
                <a:cs typeface="+mn-cs"/>
              </a:rPr>
              <a:t>г:</a:t>
            </a:r>
            <a:endParaRPr dirty="0"/>
          </a:p>
          <a:p>
            <a:pPr marL="0" marR="0" lvl="2" indent="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05000"/>
              <a:buFont typeface="Arial"/>
              <a:buNone/>
              <a:defRPr/>
            </a:pPr>
            <a:r>
              <a:rPr lang="ru-RU" sz="1200" b="0" i="0" u="none" strike="noStrike" cap="none" spc="0" dirty="0">
                <a:ln>
                  <a:noFill/>
                </a:ln>
                <a:latin typeface="PF Din Text Cond Pro Light"/>
                <a:ea typeface="+mn-ea"/>
                <a:cs typeface="+mn-cs"/>
              </a:rPr>
              <a:t>- Прибыль, направляемая на инвестиции: +322 млн руб. или 40%</a:t>
            </a:r>
            <a:endParaRPr dirty="0"/>
          </a:p>
          <a:p>
            <a:pPr marL="0" marR="0" lvl="2" indent="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05000"/>
              <a:buFont typeface="Arial"/>
              <a:buNone/>
              <a:defRPr/>
            </a:pPr>
            <a:r>
              <a:rPr lang="ru-RU" sz="1200" b="0" i="0" u="none" strike="noStrike" cap="none" spc="0" dirty="0">
                <a:ln>
                  <a:noFill/>
                </a:ln>
                <a:latin typeface="PF Din Text Cond Pro Light"/>
                <a:ea typeface="+mn-ea"/>
                <a:cs typeface="+mn-cs"/>
              </a:rPr>
              <a:t>- Амортизация: -102 млн руб. или +10%</a:t>
            </a:r>
            <a:endParaRPr dirty="0"/>
          </a:p>
          <a:p>
            <a:pPr marL="0" marR="0" lvl="2" indent="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05000"/>
              <a:buFont typeface="Arial"/>
              <a:buNone/>
              <a:defRPr/>
            </a:pPr>
            <a:r>
              <a:rPr lang="ru-RU" sz="1200" b="0" i="0" u="none" strike="noStrike" cap="none" spc="0" dirty="0">
                <a:ln>
                  <a:noFill/>
                </a:ln>
                <a:latin typeface="PF Din Text Cond Pro Light"/>
                <a:ea typeface="+mn-ea"/>
                <a:cs typeface="+mn-cs"/>
              </a:rPr>
              <a:t>- Возврат НДС: -99 млн руб. или -35%</a:t>
            </a:r>
            <a:endParaRPr dirty="0"/>
          </a:p>
          <a:p>
            <a:pPr marL="0" marR="0" lvl="2" indent="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05000"/>
              <a:buFont typeface="Arial"/>
              <a:buNone/>
              <a:defRPr/>
            </a:pPr>
            <a:r>
              <a:rPr lang="ru-RU" sz="1200" b="0" i="0" u="none" strike="noStrike" cap="none" spc="0" dirty="0">
                <a:ln>
                  <a:noFill/>
                </a:ln>
                <a:latin typeface="PF Din Text Cond Pro Light"/>
                <a:ea typeface="+mn-ea"/>
                <a:cs typeface="+mn-cs"/>
              </a:rPr>
              <a:t>- Прочие собственные средства: 171 млн руб. или +132%</a:t>
            </a:r>
            <a:endParaRPr dirty="0"/>
          </a:p>
          <a:p>
            <a:pPr marL="0" marR="0" lvl="2" indent="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05000"/>
              <a:buFont typeface="Arial"/>
              <a:buNone/>
              <a:defRPr/>
            </a:pPr>
            <a:r>
              <a:rPr lang="ru-RU" sz="1200" b="0" i="0" u="none" strike="noStrike" cap="none" spc="0" dirty="0">
                <a:ln>
                  <a:noFill/>
                </a:ln>
                <a:latin typeface="PF Din Text Cond Pro Light"/>
                <a:ea typeface="+mn-ea"/>
                <a:cs typeface="+mn-cs"/>
              </a:rPr>
              <a:t>- Привлеченные средства: -492</a:t>
            </a:r>
            <a:r>
              <a:rPr lang="ru-RU" dirty="0">
                <a:latin typeface="PF Din Text Cond Pro Light"/>
                <a:ea typeface="+mn-ea"/>
                <a:cs typeface="+mn-cs"/>
              </a:rPr>
              <a:t> </a:t>
            </a:r>
            <a:r>
              <a:rPr lang="ru-RU" sz="1200" b="0" i="0" u="none" strike="noStrike" cap="none" spc="0" dirty="0">
                <a:ln>
                  <a:noFill/>
                </a:ln>
                <a:latin typeface="PF Din Text Cond Pro Light"/>
                <a:ea typeface="+mn-ea"/>
                <a:cs typeface="+mn-cs"/>
              </a:rPr>
              <a:t>млн руб. или -49%</a:t>
            </a:r>
            <a:endParaRPr dirty="0"/>
          </a:p>
          <a:p>
            <a:pPr marL="0" marR="0" lvl="0" indent="0" algn="l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defRPr/>
            </a:pPr>
            <a:endParaRPr lang="ru-RU" sz="900" b="0" i="0" u="none" strike="noStrike" cap="none" spc="0" dirty="0">
              <a:ln>
                <a:noFill/>
              </a:ln>
              <a:latin typeface="PF Din Text Cond Pro Light"/>
            </a:endParaRPr>
          </a:p>
        </p:txBody>
      </p:sp>
      <p:graphicFrame>
        <p:nvGraphicFramePr>
          <p:cNvPr id="1504232000" name="Диаграмма 150423199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0913674"/>
              </p:ext>
            </p:extLst>
          </p:nvPr>
        </p:nvGraphicFramePr>
        <p:xfrm>
          <a:off x="3726468" y="4096232"/>
          <a:ext cx="5292077" cy="2561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Текст 6"/>
          <p:cNvSpPr txBox="1"/>
          <p:nvPr/>
        </p:nvSpPr>
        <p:spPr bwMode="auto">
          <a:xfrm>
            <a:off x="4993260" y="3734174"/>
            <a:ext cx="3901547" cy="25131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/>
              <a:buNone/>
              <a:defRPr sz="1600" b="0" i="0">
                <a:solidFill>
                  <a:schemeClr val="tx1"/>
                </a:solidFill>
                <a:latin typeface="+mj-lt"/>
                <a:ea typeface="PF Din Text Cond Pro"/>
                <a:cs typeface="PF Din Text Cond Pro"/>
              </a:defRPr>
            </a:lvl1pPr>
            <a:lvl2pPr marL="135731" marR="0" indent="-135731" algn="l" defTabSz="6858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 algn="l" defTabSz="685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/>
              <a:buChar char="•"/>
              <a:defRPr sz="12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3pPr>
            <a:lvl4pPr marL="1200150" indent="-171450" algn="l" defTabSz="685800">
              <a:spcBef>
                <a:spcPts val="0"/>
              </a:spcBef>
              <a:buFont typeface="Arial"/>
              <a:buChar char="–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spcBef>
                <a:spcPts val="0"/>
              </a:spcBef>
              <a:buFont typeface="Arial"/>
              <a:buChar char="»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300" b="1" cap="all" dirty="0"/>
              <a:t>Финансирование </a:t>
            </a:r>
            <a:r>
              <a:rPr lang="ru-RU" sz="1300" b="1" cap="all" dirty="0" err="1"/>
              <a:t>ипР</a:t>
            </a:r>
            <a:r>
              <a:rPr lang="ru-RU" sz="1300" b="1" cap="all" dirty="0"/>
              <a:t> по направлениям за  6М 2024 </a:t>
            </a:r>
            <a:r>
              <a:rPr lang="ru-RU" sz="1300" b="1" cap="all" dirty="0" smtClean="0"/>
              <a:t>г.</a:t>
            </a:r>
            <a:endParaRPr dirty="0"/>
          </a:p>
        </p:txBody>
      </p:sp>
      <p:sp>
        <p:nvSpPr>
          <p:cNvPr id="11" name="object 19"/>
          <p:cNvSpPr/>
          <p:nvPr/>
        </p:nvSpPr>
        <p:spPr>
          <a:xfrm>
            <a:off x="242767" y="5046049"/>
            <a:ext cx="423445" cy="425331"/>
          </a:xfrm>
          <a:prstGeom prst="rect">
            <a:avLst/>
          </a:prstGeom>
          <a:blipFill dpi="0" rotWithShape="1">
            <a:blip r:embed="rId4" cstate="print">
              <a:grayscl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1" i="0" u="none" strike="noStrike" kern="0" cap="none" spc="0" normalizeH="0" baseline="0" noProof="0">
              <a:ln w="22225">
                <a:solidFill>
                  <a:srgbClr val="4FC5B5"/>
                </a:solidFill>
                <a:prstDash val="solid"/>
              </a:ln>
              <a:solidFill>
                <a:srgbClr val="4FC5B5">
                  <a:lumMod val="40000"/>
                  <a:lumOff val="6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4ED19353-FEA6-4469-9CEE-906FECC31F00}"/>
              </a:ext>
            </a:extLst>
          </p:cNvPr>
          <p:cNvGraphicFramePr>
            <a:graphicFrameLocks/>
          </p:cNvGraphicFramePr>
          <p:nvPr/>
        </p:nvGraphicFramePr>
        <p:xfrm>
          <a:off x="124077" y="1139276"/>
          <a:ext cx="4568488" cy="2011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" name="Текст 6">
            <a:extLst>
              <a:ext uri="{FF2B5EF4-FFF2-40B4-BE49-F238E27FC236}">
                <a16:creationId xmlns:a16="http://schemas.microsoft.com/office/drawing/2014/main" id="{C5AAAA2D-CC69-4031-B871-4B7FC024CF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81916" y="881295"/>
            <a:ext cx="3871409" cy="538162"/>
          </a:xfrm>
        </p:spPr>
        <p:txBody>
          <a:bodyPr/>
          <a:lstStyle/>
          <a:p>
            <a:r>
              <a:rPr lang="ru-RU" sz="1300" b="1" cap="all" dirty="0"/>
              <a:t>Кредитный рейтинг</a:t>
            </a:r>
          </a:p>
        </p:txBody>
      </p:sp>
      <p:sp>
        <p:nvSpPr>
          <p:cNvPr id="42" name="Текст 6">
            <a:extLst>
              <a:ext uri="{FF2B5EF4-FFF2-40B4-BE49-F238E27FC236}">
                <a16:creationId xmlns:a16="http://schemas.microsoft.com/office/drawing/2014/main" id="{04A522F7-937F-49BC-B1CD-5E8E7D4BB9D6}"/>
              </a:ext>
            </a:extLst>
          </p:cNvPr>
          <p:cNvSpPr txBox="1">
            <a:spLocks/>
          </p:cNvSpPr>
          <p:nvPr/>
        </p:nvSpPr>
        <p:spPr>
          <a:xfrm>
            <a:off x="4727686" y="3412713"/>
            <a:ext cx="4157925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fontAlgn="auto">
              <a:tabLst/>
              <a:defRPr/>
            </a:pPr>
            <a:r>
              <a:rPr lang="ru-RU" sz="1300" b="1" cap="all" dirty="0"/>
              <a:t>Структура долгового портфеля на 30.06.2024 по сроку погашения**, млн руб.</a:t>
            </a:r>
          </a:p>
        </p:txBody>
      </p:sp>
      <p:sp>
        <p:nvSpPr>
          <p:cNvPr id="43" name="Текст 6">
            <a:extLst>
              <a:ext uri="{FF2B5EF4-FFF2-40B4-BE49-F238E27FC236}">
                <a16:creationId xmlns:a16="http://schemas.microsoft.com/office/drawing/2014/main" id="{996CA774-EB2F-46EF-86C9-08272EEB6803}"/>
              </a:ext>
            </a:extLst>
          </p:cNvPr>
          <p:cNvSpPr txBox="1">
            <a:spLocks/>
          </p:cNvSpPr>
          <p:nvPr/>
        </p:nvSpPr>
        <p:spPr>
          <a:xfrm>
            <a:off x="433315" y="881295"/>
            <a:ext cx="3908822" cy="27909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fontAlgn="auto">
              <a:tabLst/>
              <a:defRPr/>
            </a:pPr>
            <a:r>
              <a:rPr lang="ru-RU" sz="1300" b="1" cap="all" dirty="0"/>
              <a:t>Соотношение долга (млн руб.) к </a:t>
            </a:r>
            <a:r>
              <a:rPr lang="en-US" sz="1300" b="1" cap="all" dirty="0"/>
              <a:t>EBITDA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DC5F24BE-2099-4356-B208-96287E4CFDB4}"/>
              </a:ext>
            </a:extLst>
          </p:cNvPr>
          <p:cNvSpPr/>
          <p:nvPr/>
        </p:nvSpPr>
        <p:spPr>
          <a:xfrm>
            <a:off x="6955193" y="5195920"/>
            <a:ext cx="234360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lvetica"/>
                <a:sym typeface="Calibri"/>
              </a:rPr>
              <a:t> </a:t>
            </a:r>
          </a:p>
        </p:txBody>
      </p:sp>
      <p:sp>
        <p:nvSpPr>
          <p:cNvPr id="46" name="Объект 12">
            <a:extLst>
              <a:ext uri="{FF2B5EF4-FFF2-40B4-BE49-F238E27FC236}">
                <a16:creationId xmlns:a16="http://schemas.microsoft.com/office/drawing/2014/main" id="{76DBDEDE-300A-4FD5-AC3B-EFEFA15AA901}"/>
              </a:ext>
            </a:extLst>
          </p:cNvPr>
          <p:cNvSpPr txBox="1">
            <a:spLocks/>
          </p:cNvSpPr>
          <p:nvPr/>
        </p:nvSpPr>
        <p:spPr>
          <a:xfrm>
            <a:off x="4569224" y="1817868"/>
            <a:ext cx="4121412" cy="80800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F Din Text Cond Pro Light"/>
              </a:rPr>
              <a:t>29.07.20</a:t>
            </a:r>
            <a:r>
              <a:rPr lang="ru-RU" dirty="0">
                <a:latin typeface="PF Din Text Cond Pro Light"/>
              </a:rPr>
              <a:t>24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F Din Text Cond Pro Light"/>
              </a:rPr>
              <a:t> Аналитическое Кредитное Рейтинговое Агентство (АКРА) подтвердило кредитный рейтинг ПАО «Россети Северо-Запад» на уровне АА+(RU), прогноз «Стабильный».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F Din Text Cond Pro Light"/>
              <a:sym typeface="Calibri"/>
            </a:endParaRPr>
          </a:p>
        </p:txBody>
      </p:sp>
      <p:graphicFrame>
        <p:nvGraphicFramePr>
          <p:cNvPr id="47" name="Таблица 46">
            <a:extLst>
              <a:ext uri="{FF2B5EF4-FFF2-40B4-BE49-F238E27FC236}">
                <a16:creationId xmlns:a16="http://schemas.microsoft.com/office/drawing/2014/main" id="{95941F22-59E1-4AC2-8A67-5B03B5DD99EE}"/>
              </a:ext>
            </a:extLst>
          </p:cNvPr>
          <p:cNvGraphicFramePr>
            <a:graphicFrameLocks noGrp="1"/>
          </p:cNvGraphicFramePr>
          <p:nvPr/>
        </p:nvGraphicFramePr>
        <p:xfrm>
          <a:off x="4581917" y="1268544"/>
          <a:ext cx="4303695" cy="45631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434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4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4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3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ru-RU" sz="1200" b="0" kern="1200" baseline="0" dirty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baseline="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AA+(RU)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Стабильный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8084BC6-0E09-43F0-B3B3-026E2B49C84F}"/>
              </a:ext>
            </a:extLst>
          </p:cNvPr>
          <p:cNvPicPr/>
          <p:nvPr/>
        </p:nvPicPr>
        <p:blipFill rotWithShape="1">
          <a:blip r:embed="rId3"/>
          <a:srcRect l="18072" t="80550" r="61711" b="11834"/>
          <a:stretch/>
        </p:blipFill>
        <p:spPr bwMode="auto">
          <a:xfrm>
            <a:off x="4581917" y="1342543"/>
            <a:ext cx="1255588" cy="3083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27DCCFF-0923-4A7D-AA3A-2FAF77A3E7A3}"/>
              </a:ext>
            </a:extLst>
          </p:cNvPr>
          <p:cNvSpPr txBox="1"/>
          <p:nvPr/>
        </p:nvSpPr>
        <p:spPr>
          <a:xfrm>
            <a:off x="413108" y="3151133"/>
            <a:ext cx="264249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F Din Text Cond Pro Light"/>
                <a:ea typeface="+mn-ea"/>
                <a:cs typeface="+mn-cs"/>
              </a:rPr>
              <a:t>* </a:t>
            </a:r>
            <a:r>
              <a:rPr lang="ru-RU" sz="900" i="1" dirty="0"/>
              <a:t>включая обязательства по аренде</a:t>
            </a:r>
            <a:endParaRPr kumimoji="0" lang="ru-RU" sz="9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F Din Text Cond Pro Light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A5D45E6-B7FA-4F5F-BD74-C40DD2893366}"/>
              </a:ext>
            </a:extLst>
          </p:cNvPr>
          <p:cNvSpPr txBox="1"/>
          <p:nvPr/>
        </p:nvSpPr>
        <p:spPr>
          <a:xfrm>
            <a:off x="4692565" y="5889226"/>
            <a:ext cx="37628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** Без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</a:rPr>
              <a:t>обязательств по аренде </a:t>
            </a:r>
            <a:r>
              <a:rPr kumimoji="0" lang="ru-RU" sz="9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и процентов по кредитам и займам.</a:t>
            </a:r>
          </a:p>
        </p:txBody>
      </p:sp>
      <p:sp>
        <p:nvSpPr>
          <p:cNvPr id="20" name="Объект 12">
            <a:extLst>
              <a:ext uri="{FF2B5EF4-FFF2-40B4-BE49-F238E27FC236}">
                <a16:creationId xmlns:a16="http://schemas.microsoft.com/office/drawing/2014/main" id="{5E7179F3-2467-4A80-9D07-4FB0CDA6C5AD}"/>
              </a:ext>
            </a:extLst>
          </p:cNvPr>
          <p:cNvSpPr txBox="1">
            <a:spLocks/>
          </p:cNvSpPr>
          <p:nvPr/>
        </p:nvSpPr>
        <p:spPr>
          <a:xfrm>
            <a:off x="176486" y="3559860"/>
            <a:ext cx="4248259" cy="295232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marR="0" lvl="2" indent="-90488" algn="just" defTabSz="457200" fontAlgn="auto">
              <a:spcBef>
                <a:spcPts val="0"/>
              </a:spcBef>
              <a:buClrTx/>
              <a:buSzTx/>
              <a:defRPr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sym typeface="Calibri"/>
              </a:rPr>
              <a:t>Показатель Долг/EBITDA по итогам 6М 2024 г. увеличился на 0,02 по сравнению с показателем Долг/EBITDA по итогам 6М 2023 г. и составил 1,20. Увеличение показателя Долг/EBITDA обусловлено ростом заёмных средств за 6М 2024 г. относительно 6М 2023г. на 1 394 млн руб. (12,4%).</a:t>
            </a:r>
          </a:p>
          <a:p>
            <a:pPr marL="90488" marR="0" lvl="2" indent="-90488" algn="just" defTabSz="457200" fontAlgn="auto">
              <a:spcBef>
                <a:spcPts val="0"/>
              </a:spcBef>
              <a:buClrTx/>
              <a:buSzTx/>
              <a:defRPr/>
            </a:pPr>
            <a:endParaRPr lang="ru-RU" dirty="0">
              <a:solidFill>
                <a:schemeClr val="tx1">
                  <a:lumMod val="50000"/>
                </a:schemeClr>
              </a:solidFill>
              <a:sym typeface="Calibri"/>
            </a:endParaRPr>
          </a:p>
          <a:p>
            <a:pPr marL="90488" marR="0" lvl="2" indent="-90488" algn="just" defTabSz="457200" fontAlgn="auto">
              <a:spcBef>
                <a:spcPts val="0"/>
              </a:spcBef>
              <a:buClrTx/>
              <a:buSzTx/>
              <a:defRPr/>
            </a:pPr>
            <a:r>
              <a:rPr lang="ru-RU" dirty="0">
                <a:sym typeface="Calibri"/>
              </a:rPr>
              <a:t>Задолженность по кредитам и займам на конец отчетного периода (без учета обязательств по аренде) составила 11 762 млн руб., в том числе:</a:t>
            </a:r>
          </a:p>
          <a:p>
            <a:pPr marL="177800" marR="0" lvl="2" indent="0" algn="just" defTabSz="457200" fontAlgn="auto">
              <a:spcBef>
                <a:spcPts val="0"/>
              </a:spcBef>
              <a:buClrTx/>
              <a:buSzTx/>
              <a:buNone/>
              <a:defRPr/>
            </a:pPr>
            <a:r>
              <a:rPr lang="ru-RU" dirty="0">
                <a:sym typeface="Calibri"/>
              </a:rPr>
              <a:t>- долгосрочные кредиты банков – 3 250 млн руб., что составляет 27,6% в структуре кредитного портфеля Общества;</a:t>
            </a:r>
          </a:p>
          <a:p>
            <a:pPr marL="177800" marR="0" lvl="2" indent="0" algn="just" defTabSz="457200" fontAlgn="auto">
              <a:spcBef>
                <a:spcPts val="0"/>
              </a:spcBef>
              <a:buClrTx/>
              <a:buSzTx/>
              <a:buNone/>
              <a:defRPr/>
            </a:pPr>
            <a:r>
              <a:rPr lang="ru-RU" dirty="0">
                <a:sym typeface="Calibri"/>
              </a:rPr>
              <a:t>- краткосрочные кредиты банков – 8 512 млн руб., что составляет 72,4%</a:t>
            </a:r>
          </a:p>
          <a:p>
            <a:pPr marL="177800" marR="0" lvl="2" indent="0" algn="just" defTabSz="457200" fontAlgn="auto">
              <a:spcBef>
                <a:spcPts val="0"/>
              </a:spcBef>
              <a:buClrTx/>
              <a:buSzTx/>
              <a:buNone/>
              <a:defRPr/>
            </a:pPr>
            <a:r>
              <a:rPr lang="ru-RU" dirty="0">
                <a:sym typeface="Calibri"/>
              </a:rPr>
              <a:t>в структуре кредитного портфеля Общества.</a:t>
            </a:r>
          </a:p>
          <a:p>
            <a:pPr marL="0" marR="0" lvl="2" indent="0" algn="just" defTabSz="457200" fontAlgn="auto">
              <a:spcBef>
                <a:spcPts val="0"/>
              </a:spcBef>
              <a:buClrTx/>
              <a:buSzTx/>
              <a:buNone/>
              <a:defRPr/>
            </a:pPr>
            <a:endParaRPr lang="ru-RU" dirty="0" smtClean="0">
              <a:sym typeface="Calibri"/>
            </a:endParaRPr>
          </a:p>
          <a:p>
            <a:pPr marL="90488" marR="0" lvl="2" indent="-90488" algn="just" defTabSz="457200" fontAlgn="auto">
              <a:spcBef>
                <a:spcPts val="0"/>
              </a:spcBef>
              <a:buClrTx/>
              <a:buSzTx/>
              <a:defRPr/>
            </a:pPr>
            <a:r>
              <a:rPr lang="ru-RU" dirty="0" smtClean="0">
                <a:sym typeface="Calibri"/>
              </a:rPr>
              <a:t>Сумма </a:t>
            </a:r>
            <a:r>
              <a:rPr lang="ru-RU" dirty="0">
                <a:sym typeface="Calibri"/>
              </a:rPr>
              <a:t>задолженности по процентам и займам на 3</a:t>
            </a:r>
            <a:r>
              <a:rPr lang="en-US" dirty="0">
                <a:sym typeface="Calibri"/>
              </a:rPr>
              <a:t>0</a:t>
            </a:r>
            <a:r>
              <a:rPr lang="ru-RU" dirty="0">
                <a:sym typeface="Calibri"/>
              </a:rPr>
              <a:t>.06.2024 составила 79  млн руб.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78C31F-C851-6542-EE70-288D0CAB1BFD}"/>
              </a:ext>
            </a:extLst>
          </p:cNvPr>
          <p:cNvSpPr txBox="1"/>
          <p:nvPr/>
        </p:nvSpPr>
        <p:spPr>
          <a:xfrm>
            <a:off x="1640632" y="354142"/>
            <a:ext cx="72659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hangingPunct="0">
              <a:lnSpc>
                <a:spcPct val="100000"/>
              </a:lnSpc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1600" kern="0" cap="all" dirty="0">
                <a:solidFill>
                  <a:srgbClr val="000000"/>
                </a:solidFill>
                <a:latin typeface="PFDinTextCondPro-Medium"/>
                <a:sym typeface="PFDinTextCondPro-Medium"/>
              </a:rPr>
              <a:t>КРЕДИТНЫЙ ПОРТФЕЛЬ ГРУППЫ КОМПАНИЙ ПО ИТОГАМ 6 месяцев 2024 ГОДА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DFD49E0B-3BD9-C47D-FAFD-EF42D84E530E}"/>
              </a:ext>
            </a:extLst>
          </p:cNvPr>
          <p:cNvGraphicFramePr/>
          <p:nvPr/>
        </p:nvGraphicFramePr>
        <p:xfrm>
          <a:off x="4500544" y="3834089"/>
          <a:ext cx="4215481" cy="2331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82069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F1B6530-51DF-481E-9D00-C2F5DDEDA898}"/>
              </a:ext>
            </a:extLst>
          </p:cNvPr>
          <p:cNvSpPr/>
          <p:nvPr/>
        </p:nvSpPr>
        <p:spPr>
          <a:xfrm>
            <a:off x="3097191" y="3068960"/>
            <a:ext cx="6046809" cy="37890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22034" y="3553223"/>
            <a:ext cx="5498561" cy="764312"/>
          </a:xfrm>
        </p:spPr>
        <p:txBody>
          <a:bodyPr/>
          <a:lstStyle/>
          <a:p>
            <a:r>
              <a:rPr lang="ru-RU" sz="1400" dirty="0"/>
              <a:t>Контактная информация:</a:t>
            </a:r>
          </a:p>
          <a:p>
            <a:endParaRPr lang="ru-RU" sz="1400" dirty="0"/>
          </a:p>
          <a:p>
            <a:r>
              <a:rPr lang="ru-RU" sz="1400" dirty="0"/>
              <a:t>Начальник департамента экономики</a:t>
            </a:r>
          </a:p>
          <a:p>
            <a:r>
              <a:rPr lang="ru-RU" sz="1400" dirty="0"/>
              <a:t>Сидорова Татьяна Александровна</a:t>
            </a:r>
          </a:p>
          <a:p>
            <a:r>
              <a:rPr lang="ru-RU" sz="1400" dirty="0" err="1" smtClean="0"/>
              <a:t>sidorova</a:t>
            </a:r>
            <a:r>
              <a:rPr lang="ru-RU" sz="1400" dirty="0" smtClean="0"/>
              <a:t>@</a:t>
            </a:r>
            <a:r>
              <a:rPr lang="en-US" sz="1400" dirty="0" err="1" smtClean="0"/>
              <a:t>rosseti-sz</a:t>
            </a:r>
            <a:r>
              <a:rPr lang="ru-RU" sz="1400" dirty="0" smtClean="0"/>
              <a:t>.ru</a:t>
            </a:r>
            <a:endParaRPr lang="ru-RU" sz="1400" dirty="0"/>
          </a:p>
          <a:p>
            <a:r>
              <a:rPr lang="en-US" sz="1400" dirty="0" smtClean="0"/>
              <a:t>8</a:t>
            </a:r>
            <a:r>
              <a:rPr lang="ru-RU" sz="1400" dirty="0" smtClean="0"/>
              <a:t>(812</a:t>
            </a:r>
            <a:r>
              <a:rPr lang="ru-RU" sz="1400" dirty="0"/>
              <a:t>) 305-1021</a:t>
            </a:r>
          </a:p>
          <a:p>
            <a:endParaRPr lang="ru-RU" sz="1400" dirty="0"/>
          </a:p>
          <a:p>
            <a:r>
              <a:rPr lang="ru-RU" sz="1400" dirty="0"/>
              <a:t>Начальник департамента корпоративного управления и взаимодействия с акционерами </a:t>
            </a:r>
          </a:p>
          <a:p>
            <a:r>
              <a:rPr lang="ru-RU" sz="1400" dirty="0" err="1"/>
              <a:t>Темнышев</a:t>
            </a:r>
            <a:r>
              <a:rPr lang="ru-RU" sz="1400" dirty="0"/>
              <a:t> Александр Александрович</a:t>
            </a:r>
          </a:p>
          <a:p>
            <a:r>
              <a:rPr lang="ru-RU" sz="1400" dirty="0" err="1" smtClean="0"/>
              <a:t>temnyshev</a:t>
            </a:r>
            <a:r>
              <a:rPr lang="ru-RU" sz="1400" dirty="0" smtClean="0"/>
              <a:t>@</a:t>
            </a:r>
            <a:r>
              <a:rPr lang="en-US" sz="1400" dirty="0" err="1" smtClean="0"/>
              <a:t>rosseti-sz</a:t>
            </a:r>
            <a:r>
              <a:rPr lang="ru-RU" sz="1400" dirty="0" smtClean="0"/>
              <a:t>.ru  </a:t>
            </a:r>
            <a:endParaRPr lang="ru-RU" sz="1400" dirty="0"/>
          </a:p>
          <a:p>
            <a:r>
              <a:rPr lang="en-US" sz="1400" dirty="0" smtClean="0"/>
              <a:t>8</a:t>
            </a:r>
            <a:r>
              <a:rPr lang="ru-RU" sz="1400" dirty="0" smtClean="0"/>
              <a:t>(812</a:t>
            </a:r>
            <a:r>
              <a:rPr lang="ru-RU" sz="1400" dirty="0"/>
              <a:t>) 305-1046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276291"/>
            <a:ext cx="4067097" cy="430887"/>
          </a:xfr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DinTextCondPro-Regular"/>
                <a:ea typeface="+mn-ea"/>
                <a:cs typeface="Arial" pitchFamily="34" charset="0"/>
                <a:sym typeface="Calibri"/>
              </a:rPr>
              <a:t>Спасибо за внимание!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FDinTextCondPro-Regular"/>
              <a:ea typeface="+mn-ea"/>
              <a:cs typeface="Arial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7271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ЗАЯВЛЕНИЕ ОБ ОГРАНИЧЕНИИ ОТВЕТСТВЕННОСТИ</a:t>
            </a:r>
          </a:p>
        </p:txBody>
      </p:sp>
      <p:sp>
        <p:nvSpPr>
          <p:cNvPr id="62" name="Объект 22">
            <a:extLst>
              <a:ext uri="{FF2B5EF4-FFF2-40B4-BE49-F238E27FC236}">
                <a16:creationId xmlns:a16="http://schemas.microsoft.com/office/drawing/2014/main" id="{81686E7B-CD24-4FA3-A499-E9DECCA84ACA}"/>
              </a:ext>
            </a:extLst>
          </p:cNvPr>
          <p:cNvSpPr txBox="1">
            <a:spLocks/>
          </p:cNvSpPr>
          <p:nvPr/>
        </p:nvSpPr>
        <p:spPr>
          <a:xfrm>
            <a:off x="395536" y="980728"/>
            <a:ext cx="8321124" cy="5399087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/>
              <a:t>Некоторые заявления в данной презентации могут содержать предположения или прогнозы 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в </a:t>
            </a:r>
            <a:r>
              <a:rPr lang="ru-RU" sz="1700" dirty="0"/>
              <a:t>отношении предстоящих событий ПАО «Россети Северо-Запад». Мы бы хотели предупредить </a:t>
            </a:r>
            <a:r>
              <a:rPr lang="ru-RU" sz="1700" dirty="0" smtClean="0"/>
              <a:t>вас</a:t>
            </a:r>
            <a:r>
              <a:rPr lang="ru-RU" sz="1700" dirty="0"/>
              <a:t>, что эти заявления являются только предположениями, и реальный ход событий или результаты могут существенно отличаться от заявленного.</a:t>
            </a:r>
          </a:p>
          <a:p>
            <a:pPr algn="just"/>
            <a:r>
              <a:rPr lang="ru-RU" sz="1700" dirty="0"/>
              <a:t>Мы не намерены пересматривать эти заявления с целью соотнесения их с реальными событиями 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и </a:t>
            </a:r>
            <a:r>
              <a:rPr lang="ru-RU" sz="1700" dirty="0"/>
              <a:t>обстоятельствами, которые могут возникнуть после вышеуказанной даты, а также отражать события, появление которых в настоящий момент не ожидается.</a:t>
            </a:r>
          </a:p>
          <a:p>
            <a:pPr algn="just"/>
            <a:r>
              <a:rPr lang="ru-RU" sz="1700" dirty="0"/>
              <a:t>Из-за ряда факторов действительные результаты ПАО «</a:t>
            </a:r>
            <a:r>
              <a:rPr lang="ru-RU" sz="1700" dirty="0" err="1"/>
              <a:t>Россети</a:t>
            </a:r>
            <a:r>
              <a:rPr lang="ru-RU" sz="1700" dirty="0"/>
              <a:t> Северо-Запад» могут существенно отличаться от заявленных в наших предположениях и прогнозах; в числе таких факторов могут быть общие экономические условия и многие другие риски, непосредственно связанные с деятельностью ПАО «</a:t>
            </a:r>
            <a:r>
              <a:rPr lang="ru-RU" sz="1700" dirty="0" err="1"/>
              <a:t>Россети</a:t>
            </a:r>
            <a:r>
              <a:rPr lang="ru-RU" sz="1700" dirty="0"/>
              <a:t> Северо-Запад».</a:t>
            </a:r>
          </a:p>
          <a:p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34322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9FFFA6-569A-5316-A16D-96B9E92B4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82857" y="1317896"/>
            <a:ext cx="3468768" cy="268698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3810" y="403383"/>
            <a:ext cx="2016224" cy="431355"/>
          </a:xfrm>
        </p:spPr>
        <p:txBody>
          <a:bodyPr/>
          <a:lstStyle/>
          <a:p>
            <a:r>
              <a:rPr lang="ru-RU" dirty="0"/>
              <a:t>О КОМПАНИИ</a:t>
            </a:r>
          </a:p>
        </p:txBody>
      </p:sp>
      <p:sp>
        <p:nvSpPr>
          <p:cNvPr id="29" name="Текст 6">
            <a:extLst>
              <a:ext uri="{FF2B5EF4-FFF2-40B4-BE49-F238E27FC236}">
                <a16:creationId xmlns:a16="http://schemas.microsoft.com/office/drawing/2014/main" id="{BAB63E80-4BC7-488F-B65D-F818BDC72A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0057" y="1198949"/>
            <a:ext cx="3908822" cy="538162"/>
          </a:xfrm>
        </p:spPr>
        <p:txBody>
          <a:bodyPr/>
          <a:lstStyle/>
          <a:p>
            <a:r>
              <a:rPr lang="ru-RU" sz="1300" b="1" dirty="0"/>
              <a:t>НАДЕЖНЫЙ ПОСТАВЩИК ЭЛЕКТРОЭНЕРГИИ</a:t>
            </a: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3A1BC8A5-A919-4D7E-9029-1A800259FABF}"/>
              </a:ext>
            </a:extLst>
          </p:cNvPr>
          <p:cNvGrpSpPr/>
          <p:nvPr/>
        </p:nvGrpSpPr>
        <p:grpSpPr>
          <a:xfrm>
            <a:off x="5544652" y="359153"/>
            <a:ext cx="3197161" cy="1022198"/>
            <a:chOff x="5694153" y="421583"/>
            <a:chExt cx="2437241" cy="973935"/>
          </a:xfrm>
          <a:noFill/>
        </p:grpSpPr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562C7931-4174-413C-94E0-A338BDD0A574}"/>
                </a:ext>
              </a:extLst>
            </p:cNvPr>
            <p:cNvSpPr/>
            <p:nvPr/>
          </p:nvSpPr>
          <p:spPr>
            <a:xfrm>
              <a:off x="5694153" y="576933"/>
              <a:ext cx="2402379" cy="818585"/>
            </a:xfrm>
            <a:prstGeom prst="rect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2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20D7A47-E9B5-4BD4-AF98-9AF0A1D06696}"/>
                </a:ext>
              </a:extLst>
            </p:cNvPr>
            <p:cNvSpPr txBox="1"/>
            <p:nvPr/>
          </p:nvSpPr>
          <p:spPr>
            <a:xfrm>
              <a:off x="6835267" y="421583"/>
              <a:ext cx="1296127" cy="87973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+mn-ea"/>
                  <a:cs typeface="+mn-cs"/>
                </a:rPr>
                <a:t>Размер уставного капитала</a:t>
              </a:r>
            </a:p>
          </p:txBody>
        </p:sp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CBB46E67-9593-423E-9A3E-CF1E8FC15760}"/>
                </a:ext>
              </a:extLst>
            </p:cNvPr>
            <p:cNvGrpSpPr/>
            <p:nvPr/>
          </p:nvGrpSpPr>
          <p:grpSpPr>
            <a:xfrm>
              <a:off x="6005955" y="495172"/>
              <a:ext cx="839252" cy="699817"/>
              <a:chOff x="4107221" y="3055725"/>
              <a:chExt cx="799972" cy="737468"/>
            </a:xfrm>
            <a:grpFill/>
          </p:grpSpPr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3E0539C8-1D30-41C6-9EB5-6561CEEB0DBF}"/>
                  </a:ext>
                </a:extLst>
              </p:cNvPr>
              <p:cNvSpPr/>
              <p:nvPr/>
            </p:nvSpPr>
            <p:spPr>
              <a:xfrm>
                <a:off x="4107221" y="3055725"/>
                <a:ext cx="799972" cy="58714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PFDinTextCondPro-Regular"/>
                    <a:cs typeface="Calibri"/>
                    <a:sym typeface="Calibri"/>
                  </a:rPr>
                  <a:t>9 579</a:t>
                </a:r>
              </a:p>
            </p:txBody>
          </p:sp>
          <p:sp>
            <p:nvSpPr>
              <p:cNvPr id="58" name="Прямоугольник 57">
                <a:extLst>
                  <a:ext uri="{FF2B5EF4-FFF2-40B4-BE49-F238E27FC236}">
                    <a16:creationId xmlns:a16="http://schemas.microsoft.com/office/drawing/2014/main" id="{EF2EA324-CF4A-41AD-B3FA-F3F563507B33}"/>
                  </a:ext>
                </a:extLst>
              </p:cNvPr>
              <p:cNvSpPr/>
              <p:nvPr/>
            </p:nvSpPr>
            <p:spPr>
              <a:xfrm>
                <a:off x="4126169" y="3538250"/>
                <a:ext cx="781024" cy="25494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PFDinTextCondPro-Regular"/>
                    <a:cs typeface="Arial" panose="020B0604020202020204" pitchFamily="34" charset="0"/>
                    <a:sym typeface="Calibri"/>
                  </a:rPr>
                  <a:t>млн рублей</a:t>
                </a:r>
                <a:endParaRPr kumimoji="0" lang="ru-RU" sz="105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PFDinTextCondPro-Regular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0EDC5D4F-7175-44BE-88D9-9D9ABE89B025}"/>
              </a:ext>
            </a:extLst>
          </p:cNvPr>
          <p:cNvSpPr/>
          <p:nvPr/>
        </p:nvSpPr>
        <p:spPr>
          <a:xfrm>
            <a:off x="4682109" y="3204204"/>
            <a:ext cx="1263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FDinTextCondPro-Regular"/>
                <a:cs typeface="Arial" panose="020B0604020202020204" pitchFamily="34" charset="0"/>
                <a:sym typeface="Calibri"/>
              </a:rPr>
              <a:t>Free-float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PFDinTextCondPro-Regular"/>
              <a:cs typeface="Arial" panose="020B0604020202020204" pitchFamily="34" charset="0"/>
              <a:sym typeface="Calibri"/>
            </a:endParaRPr>
          </a:p>
        </p:txBody>
      </p:sp>
      <p:sp>
        <p:nvSpPr>
          <p:cNvPr id="30" name="Объект 12">
            <a:extLst>
              <a:ext uri="{FF2B5EF4-FFF2-40B4-BE49-F238E27FC236}">
                <a16:creationId xmlns:a16="http://schemas.microsoft.com/office/drawing/2014/main" id="{AD002A8D-972E-4583-8382-FE794D7FABC3}"/>
              </a:ext>
            </a:extLst>
          </p:cNvPr>
          <p:cNvSpPr txBox="1">
            <a:spLocks/>
          </p:cNvSpPr>
          <p:nvPr/>
        </p:nvSpPr>
        <p:spPr>
          <a:xfrm>
            <a:off x="450058" y="1494369"/>
            <a:ext cx="3821596" cy="19442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err="1"/>
              <a:t>Россети</a:t>
            </a:r>
            <a:r>
              <a:rPr lang="ru-RU" sz="1400" dirty="0"/>
              <a:t> Северо-Запад – ведущая электросетевая компания Северо-Западного федерального округа России. Основные виды деятельности – оказание услуг по передаче электроэнергии и технологическому присоединению к электрическим сетям. Компания является естественной монополией, в отношении которой осуществляются государственное регулирование и контроль.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AA4A4F-D50F-A83A-BD20-01C20FBC1698}"/>
              </a:ext>
            </a:extLst>
          </p:cNvPr>
          <p:cNvSpPr txBox="1"/>
          <p:nvPr/>
        </p:nvSpPr>
        <p:spPr>
          <a:xfrm>
            <a:off x="4484690" y="2710952"/>
            <a:ext cx="16742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FDinTextCondPro-Regular"/>
                <a:cs typeface="Arial" panose="020B0604020202020204" pitchFamily="34" charset="0"/>
                <a:sym typeface="Calibri"/>
              </a:rPr>
              <a:t>30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FDinTextCondPro-Regular"/>
                <a:cs typeface="Arial" panose="020B0604020202020204" pitchFamily="34" charset="0"/>
                <a:sym typeface="Calibri"/>
              </a:rPr>
              <a:t>,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FDinTextCondPro-Regular"/>
                <a:cs typeface="Arial" panose="020B0604020202020204" pitchFamily="34" charset="0"/>
                <a:sym typeface="Calibri"/>
              </a:rPr>
              <a:t>22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FDinTextCondPro-Regular"/>
                <a:cs typeface="Arial" panose="020B0604020202020204" pitchFamily="34" charset="0"/>
                <a:sym typeface="Calibri"/>
              </a:rPr>
              <a:t>%</a:t>
            </a:r>
            <a:endParaRPr lang="ru-RU" sz="32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B7FDAA-9B44-43F3-26AF-828A4465F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78" y="3576940"/>
            <a:ext cx="4284892" cy="2880320"/>
          </a:xfrm>
          <a:prstGeom prst="rect">
            <a:avLst/>
          </a:prstGeom>
        </p:spPr>
      </p:pic>
      <p:graphicFrame>
        <p:nvGraphicFramePr>
          <p:cNvPr id="18" name="Таблица 2">
            <a:extLst>
              <a:ext uri="{FF2B5EF4-FFF2-40B4-BE49-F238E27FC236}">
                <a16:creationId xmlns:a16="http://schemas.microsoft.com/office/drawing/2014/main" id="{E95C7AE4-D953-775A-7A32-D326C9A75829}"/>
              </a:ext>
            </a:extLst>
          </p:cNvPr>
          <p:cNvGraphicFramePr>
            <a:graphicFrameLocks noGrp="1"/>
          </p:cNvGraphicFramePr>
          <p:nvPr/>
        </p:nvGraphicFramePr>
        <p:xfrm>
          <a:off x="4849387" y="4077072"/>
          <a:ext cx="4087426" cy="2325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8582">
                  <a:extLst>
                    <a:ext uri="{9D8B030D-6E8A-4147-A177-3AD203B41FA5}">
                      <a16:colId xmlns:a16="http://schemas.microsoft.com/office/drawing/2014/main" val="4032034949"/>
                    </a:ext>
                  </a:extLst>
                </a:gridCol>
                <a:gridCol w="1002303">
                  <a:extLst>
                    <a:ext uri="{9D8B030D-6E8A-4147-A177-3AD203B41FA5}">
                      <a16:colId xmlns:a16="http://schemas.microsoft.com/office/drawing/2014/main" val="3230285407"/>
                    </a:ext>
                  </a:extLst>
                </a:gridCol>
                <a:gridCol w="943593">
                  <a:extLst>
                    <a:ext uri="{9D8B030D-6E8A-4147-A177-3AD203B41FA5}">
                      <a16:colId xmlns:a16="http://schemas.microsoft.com/office/drawing/2014/main" val="2286491146"/>
                    </a:ext>
                  </a:extLst>
                </a:gridCol>
                <a:gridCol w="972948">
                  <a:extLst>
                    <a:ext uri="{9D8B030D-6E8A-4147-A177-3AD203B41FA5}">
                      <a16:colId xmlns:a16="http://schemas.microsoft.com/office/drawing/2014/main" val="164172048"/>
                    </a:ext>
                  </a:extLst>
                </a:gridCol>
              </a:tblGrid>
              <a:tr h="56997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/>
                        <a:t>Дата подтверждения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/>
                        <a:t>Вид рейтинга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/>
                        <a:t>Значение присвоенного рейтинга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/>
                        <a:t>Рейтинговое агентство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472255"/>
                  </a:ext>
                </a:extLst>
              </a:tr>
              <a:tr h="64614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29.07.2024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Кредитный рейтинг по национальной шкале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«AA+(RU)»,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прогноз «Стабильный»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FF0000"/>
                          </a:solidFill>
                        </a:rPr>
                        <a:t>АКРА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608508"/>
                  </a:ext>
                </a:extLst>
              </a:tr>
              <a:tr h="50567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03.07.2024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Рейтинг нефинансовой отчётности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RESG 1</a:t>
                      </a:r>
                      <a:endParaRPr lang="ru-RU" sz="10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92466"/>
                  </a:ext>
                </a:extLst>
              </a:tr>
              <a:tr h="50567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15.03.2024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Рейтинг качества управления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 А++.</a:t>
                      </a:r>
                      <a:r>
                        <a:rPr lang="en-US" sz="1000" dirty="0" err="1"/>
                        <a:t>gq</a:t>
                      </a:r>
                      <a:endParaRPr lang="ru-RU" sz="10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709983"/>
                  </a:ext>
                </a:extLst>
              </a:tr>
            </a:tbl>
          </a:graphicData>
        </a:graphic>
      </p:graphicFrame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6B0E907-1569-5600-237E-CC77539C7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4346" y="4797152"/>
            <a:ext cx="833252" cy="330850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A96860D3-31ED-0B9D-9993-F1791E4E5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496300"/>
            <a:ext cx="829445" cy="25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Изображение логотипа">
            <a:extLst>
              <a:ext uri="{FF2B5EF4-FFF2-40B4-BE49-F238E27FC236}">
                <a16:creationId xmlns:a16="http://schemas.microsoft.com/office/drawing/2014/main" id="{DFFEB9F5-CF2C-A02D-DD5E-F5E3BC729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21288"/>
            <a:ext cx="930875" cy="23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591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DinTextCondPro-Medium"/>
                <a:sym typeface="PFDinTextCondPro-Medium"/>
              </a:rPr>
              <a:t>ОСНОВНЫЕ СОБЫТИЯ ЗА 6 МЕСЯЦЕВ 2024 ГОДА</a:t>
            </a:r>
          </a:p>
        </p:txBody>
      </p:sp>
      <p:sp>
        <p:nvSpPr>
          <p:cNvPr id="20" name="Текст 6">
            <a:extLst>
              <a:ext uri="{FF2B5EF4-FFF2-40B4-BE49-F238E27FC236}">
                <a16:creationId xmlns:a16="http://schemas.microsoft.com/office/drawing/2014/main" id="{B072A244-6D0A-3850-4FE0-B70BC02E4A4D}"/>
              </a:ext>
            </a:extLst>
          </p:cNvPr>
          <p:cNvSpPr txBox="1">
            <a:spLocks/>
          </p:cNvSpPr>
          <p:nvPr/>
        </p:nvSpPr>
        <p:spPr>
          <a:xfrm>
            <a:off x="898810" y="908453"/>
            <a:ext cx="5256584" cy="32931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ОСНОВНЫЕ РЕЗУЛЬТАТЫ ДЕЯТЕЛЬНОСТИ</a:t>
            </a:r>
          </a:p>
        </p:txBody>
      </p:sp>
      <p:sp>
        <p:nvSpPr>
          <p:cNvPr id="23" name="Объект 22">
            <a:extLst>
              <a:ext uri="{FF2B5EF4-FFF2-40B4-BE49-F238E27FC236}">
                <a16:creationId xmlns:a16="http://schemas.microsoft.com/office/drawing/2014/main" id="{FC8785DE-8E34-317A-9635-1E6FB58EF98F}"/>
              </a:ext>
            </a:extLst>
          </p:cNvPr>
          <p:cNvSpPr txBox="1">
            <a:spLocks/>
          </p:cNvSpPr>
          <p:nvPr/>
        </p:nvSpPr>
        <p:spPr>
          <a:xfrm>
            <a:off x="817498" y="1106096"/>
            <a:ext cx="8030733" cy="121567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200" dirty="0">
                <a:cs typeface="Calibri" panose="020F0502020204030204" pitchFamily="34" charset="0"/>
              </a:rPr>
              <a:t>В 2024 году утвержденные тарифы на передачу электрической энергии на 1 полугодие не превышают тарифы, установленные с 01.12.2022 года (за исключением индивидуальных тарифов) на основании Постановления Правительства Российской Федерации № 2053 от 14.11.2022 года. Рост предусмотрен со 2 полугодия. Четыре региона из семи утвердили тарифы выше предельных уровней. Рост среднего тарифа в 2024 году составил 108%. </a:t>
            </a:r>
          </a:p>
          <a:p>
            <a:pPr algn="just">
              <a:spcBef>
                <a:spcPts val="0"/>
              </a:spcBef>
            </a:pPr>
            <a:r>
              <a:rPr lang="ru-RU" sz="1200" dirty="0">
                <a:cs typeface="Calibri" panose="020F0502020204030204" pitchFamily="34" charset="0"/>
              </a:rPr>
              <a:t>Выручка за 6 месяцев 2024 года составила </a:t>
            </a:r>
            <a:r>
              <a:rPr lang="ru-RU" sz="1200" b="1" dirty="0">
                <a:cs typeface="Calibri" panose="020F0502020204030204" pitchFamily="34" charset="0"/>
              </a:rPr>
              <a:t>29 597 </a:t>
            </a:r>
            <a:r>
              <a:rPr lang="ru-RU" sz="1200" dirty="0">
                <a:cs typeface="Calibri" panose="020F0502020204030204" pitchFamily="34" charset="0"/>
              </a:rPr>
              <a:t>млн руб., что выше факта аналогичного периода прошлого года на 2 849 млн руб. </a:t>
            </a:r>
          </a:p>
          <a:p>
            <a:pPr algn="just">
              <a:spcBef>
                <a:spcPts val="0"/>
              </a:spcBef>
            </a:pPr>
            <a:r>
              <a:rPr lang="ru-RU" sz="1200" dirty="0">
                <a:cs typeface="Calibri" panose="020F0502020204030204" pitchFamily="34" charset="0"/>
              </a:rPr>
              <a:t>Чистая прибыль составила </a:t>
            </a:r>
            <a:r>
              <a:rPr lang="ru-RU" sz="1200" b="1" dirty="0">
                <a:cs typeface="Calibri" panose="020F0502020204030204" pitchFamily="34" charset="0"/>
              </a:rPr>
              <a:t>2 454 </a:t>
            </a:r>
            <a:r>
              <a:rPr lang="ru-RU" sz="1200" dirty="0">
                <a:cs typeface="Calibri" panose="020F0502020204030204" pitchFamily="34" charset="0"/>
              </a:rPr>
              <a:t>млн руб., увеличившись по сравнению с аналогичным периодом прошлого года на 918 млн руб.  </a:t>
            </a:r>
          </a:p>
          <a:p>
            <a:pPr algn="just">
              <a:spcBef>
                <a:spcPts val="0"/>
              </a:spcBef>
            </a:pPr>
            <a:r>
              <a:rPr lang="ru-RU" sz="1200" b="1" dirty="0">
                <a:cs typeface="Calibri" panose="020F0502020204030204" pitchFamily="34" charset="0"/>
              </a:rPr>
              <a:t>5,31</a:t>
            </a:r>
            <a:r>
              <a:rPr lang="ru-RU" sz="1200" dirty="0">
                <a:cs typeface="Calibri" panose="020F0502020204030204" pitchFamily="34" charset="0"/>
              </a:rPr>
              <a:t>% – уровень потерь электроэнергии к отпуску электроэнергии в сеть – один из самых низких в отрасли.</a:t>
            </a:r>
          </a:p>
          <a:p>
            <a:pPr algn="just">
              <a:spcBef>
                <a:spcPts val="0"/>
              </a:spcBef>
            </a:pPr>
            <a:r>
              <a:rPr lang="ru-RU" sz="1200" b="1" dirty="0">
                <a:cs typeface="Calibri" panose="020F0502020204030204" pitchFamily="34" charset="0"/>
              </a:rPr>
              <a:t>8,40</a:t>
            </a:r>
            <a:r>
              <a:rPr lang="ru-RU" sz="1200" dirty="0">
                <a:cs typeface="Calibri" panose="020F0502020204030204" pitchFamily="34" charset="0"/>
              </a:rPr>
              <a:t>% – уровень потерь в распределительной сети 0,4-20 кВ – один из самых низких в отрасли.</a:t>
            </a:r>
          </a:p>
        </p:txBody>
      </p:sp>
      <p:sp>
        <p:nvSpPr>
          <p:cNvPr id="24" name="Объект 22">
            <a:extLst>
              <a:ext uri="{FF2B5EF4-FFF2-40B4-BE49-F238E27FC236}">
                <a16:creationId xmlns:a16="http://schemas.microsoft.com/office/drawing/2014/main" id="{6F6ABF78-02C5-DBDF-7280-7C0CD5855BF4}"/>
              </a:ext>
            </a:extLst>
          </p:cNvPr>
          <p:cNvSpPr txBox="1">
            <a:spLocks/>
          </p:cNvSpPr>
          <p:nvPr/>
        </p:nvSpPr>
        <p:spPr>
          <a:xfrm>
            <a:off x="808133" y="2636912"/>
            <a:ext cx="8156355" cy="738467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>
              <a:spcBef>
                <a:spcPts val="0"/>
              </a:spcBef>
              <a:buClr>
                <a:schemeClr val="accent1"/>
              </a:buClr>
              <a:buSzPct val="90000"/>
              <a:buNone/>
              <a:defRPr/>
            </a:pP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>18.06.2024 н</a:t>
            </a:r>
            <a:r>
              <a:rPr lang="ru-RU" dirty="0" smtClean="0">
                <a:cs typeface="Calibri" panose="020F0502020204030204" pitchFamily="34" charset="0"/>
              </a:rPr>
              <a:t>а </a:t>
            </a:r>
            <a:r>
              <a:rPr lang="ru-RU" dirty="0">
                <a:cs typeface="Calibri" panose="020F0502020204030204" pitchFamily="34" charset="0"/>
              </a:rPr>
              <a:t>годовом собрании акционеров ПАО «Россети Северо-Запад» </a:t>
            </a:r>
            <a:r>
              <a:rPr lang="ru-RU" dirty="0" smtClean="0">
                <a:cs typeface="Calibri" panose="020F0502020204030204" pitchFamily="34" charset="0"/>
              </a:rPr>
              <a:t>принято </a:t>
            </a:r>
            <a:r>
              <a:rPr lang="ru-RU" dirty="0">
                <a:cs typeface="Calibri" panose="020F0502020204030204" pitchFamily="34" charset="0"/>
              </a:rPr>
              <a:t>решение не выплачивать дивиденды </a:t>
            </a:r>
            <a:r>
              <a:rPr lang="ru-RU" dirty="0" smtClean="0">
                <a:cs typeface="Calibri" panose="020F0502020204030204" pitchFamily="34" charset="0"/>
              </a:rPr>
              <a:t>по </a:t>
            </a:r>
            <a:r>
              <a:rPr lang="ru-RU" dirty="0">
                <a:cs typeface="Calibri" panose="020F0502020204030204" pitchFamily="34" charset="0"/>
              </a:rPr>
              <a:t>итогам 2023 года. </a:t>
            </a:r>
            <a:endParaRPr lang="ru-RU" dirty="0" smtClean="0">
              <a:cs typeface="Calibri" panose="020F0502020204030204" pitchFamily="34" charset="0"/>
            </a:endParaRPr>
          </a:p>
          <a:p>
            <a:pPr marL="0" lvl="2" indent="0" algn="just">
              <a:spcBef>
                <a:spcPts val="0"/>
              </a:spcBef>
              <a:buClr>
                <a:schemeClr val="accent1"/>
              </a:buClr>
              <a:buSzPct val="90000"/>
              <a:buNone/>
              <a:defRPr/>
            </a:pPr>
            <a:r>
              <a:rPr lang="ru-RU" dirty="0" smtClean="0">
                <a:cs typeface="Calibri" panose="020F0502020204030204" pitchFamily="34" charset="0"/>
              </a:rPr>
              <a:t>Избран новый состав Совета директоров и Ревизионной комиссии Общества.</a:t>
            </a:r>
          </a:p>
          <a:p>
            <a:pPr marL="0" lvl="2" indent="0" algn="just">
              <a:spcBef>
                <a:spcPts val="0"/>
              </a:spcBef>
              <a:buClr>
                <a:schemeClr val="accent1"/>
              </a:buClr>
              <a:buSzPct val="90000"/>
              <a:buNone/>
              <a:defRPr/>
            </a:pPr>
            <a:r>
              <a:rPr lang="ru-RU" dirty="0" smtClean="0">
                <a:cs typeface="Calibri" panose="020F0502020204030204" pitchFamily="34" charset="0"/>
              </a:rPr>
              <a:t>Принято </a:t>
            </a:r>
            <a:r>
              <a:rPr lang="ru-RU" dirty="0">
                <a:cs typeface="Calibri" panose="020F0502020204030204" pitchFamily="34" charset="0"/>
              </a:rPr>
              <a:t>решение </a:t>
            </a:r>
            <a:r>
              <a:rPr lang="ru-RU" dirty="0" smtClean="0">
                <a:cs typeface="Calibri" panose="020F0502020204030204" pitchFamily="34" charset="0"/>
              </a:rPr>
              <a:t>об утверждении Устава Общества в новой редакции. Изменения в Устав связанны </a:t>
            </a:r>
            <a:r>
              <a:rPr lang="ru-RU" dirty="0">
                <a:cs typeface="Calibri" panose="020F0502020204030204" pitchFamily="34" charset="0"/>
              </a:rPr>
              <a:t>с изменением действующего </a:t>
            </a:r>
            <a:r>
              <a:rPr lang="ru-RU" dirty="0" smtClean="0">
                <a:cs typeface="Calibri" panose="020F0502020204030204" pitchFamily="34" charset="0"/>
              </a:rPr>
              <a:t>законодательства.</a:t>
            </a:r>
            <a:endParaRPr lang="ru-RU" dirty="0">
              <a:cs typeface="Calibri" panose="020F0502020204030204" pitchFamily="34" charset="0"/>
            </a:endParaRPr>
          </a:p>
          <a:p>
            <a:pPr marL="0" lvl="2" indent="0" algn="just">
              <a:spcBef>
                <a:spcPts val="600"/>
              </a:spcBef>
              <a:buClr>
                <a:schemeClr val="accent1"/>
              </a:buClr>
              <a:buSzPct val="90000"/>
              <a:buNone/>
              <a:defRPr/>
            </a:pPr>
            <a:endParaRPr lang="ru-RU" dirty="0">
              <a:cs typeface="Calibri" panose="020F0502020204030204" pitchFamily="34" charset="0"/>
            </a:endParaRPr>
          </a:p>
        </p:txBody>
      </p:sp>
      <p:sp>
        <p:nvSpPr>
          <p:cNvPr id="35" name="Текст 6">
            <a:extLst>
              <a:ext uri="{FF2B5EF4-FFF2-40B4-BE49-F238E27FC236}">
                <a16:creationId xmlns:a16="http://schemas.microsoft.com/office/drawing/2014/main" id="{46EE9185-09F6-72B4-A14D-A2C649F6C60C}"/>
              </a:ext>
            </a:extLst>
          </p:cNvPr>
          <p:cNvSpPr txBox="1">
            <a:spLocks/>
          </p:cNvSpPr>
          <p:nvPr/>
        </p:nvSpPr>
        <p:spPr>
          <a:xfrm>
            <a:off x="921348" y="2652421"/>
            <a:ext cx="5496307" cy="3356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ГОДОВОЕ ОБЩЕЕ СОБРАНИЕ АКЦИОНЕРОВ</a:t>
            </a:r>
          </a:p>
          <a:p>
            <a:endParaRPr lang="ru-RU" sz="1400" dirty="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E4F7AAF-1942-ABCB-B6CF-99253E41E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28" y="928926"/>
            <a:ext cx="405559" cy="40556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E03023-9B30-8B17-4AB4-E7441B27C1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40" y="2636912"/>
            <a:ext cx="405559" cy="38040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FE9FBBB-ABB0-6F47-A869-2A0B32938B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59" y="3652168"/>
            <a:ext cx="405559" cy="405559"/>
          </a:xfrm>
          <a:prstGeom prst="rect">
            <a:avLst/>
          </a:prstGeom>
        </p:spPr>
      </p:pic>
      <p:sp>
        <p:nvSpPr>
          <p:cNvPr id="8" name="Текст 6">
            <a:extLst>
              <a:ext uri="{FF2B5EF4-FFF2-40B4-BE49-F238E27FC236}">
                <a16:creationId xmlns:a16="http://schemas.microsoft.com/office/drawing/2014/main" id="{6C98BBC6-4C01-359D-5AE6-A4BE23452B89}"/>
              </a:ext>
            </a:extLst>
          </p:cNvPr>
          <p:cNvSpPr txBox="1">
            <a:spLocks/>
          </p:cNvSpPr>
          <p:nvPr/>
        </p:nvSpPr>
        <p:spPr>
          <a:xfrm>
            <a:off x="921348" y="5988522"/>
            <a:ext cx="5948875" cy="3469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ИНФОРМАЦИЯ О ЗНАЧИМЫХ СОБЫТИЯХ ПОСЛЕ ОТЧЕТНОЙ ДАТЫ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2ADC5C-F624-7302-1461-6F5AC74682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40" y="5988522"/>
            <a:ext cx="405559" cy="405559"/>
          </a:xfrm>
          <a:prstGeom prst="rect">
            <a:avLst/>
          </a:prstGeom>
        </p:spPr>
      </p:pic>
      <p:sp>
        <p:nvSpPr>
          <p:cNvPr id="16" name="Объект 22">
            <a:extLst>
              <a:ext uri="{FF2B5EF4-FFF2-40B4-BE49-F238E27FC236}">
                <a16:creationId xmlns:a16="http://schemas.microsoft.com/office/drawing/2014/main" id="{49D8B680-4F11-46B1-94D2-9B411427A329}"/>
              </a:ext>
            </a:extLst>
          </p:cNvPr>
          <p:cNvSpPr txBox="1">
            <a:spLocks/>
          </p:cNvSpPr>
          <p:nvPr/>
        </p:nvSpPr>
        <p:spPr>
          <a:xfrm>
            <a:off x="804418" y="6164942"/>
            <a:ext cx="7990656" cy="715882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>
              <a:spcBef>
                <a:spcPts val="600"/>
              </a:spcBef>
              <a:buClr>
                <a:schemeClr val="accent1"/>
              </a:buClr>
              <a:buSzPct val="90000"/>
              <a:buNone/>
              <a:defRPr/>
            </a:pPr>
            <a:r>
              <a:rPr lang="ru-RU" dirty="0">
                <a:cs typeface="Calibri" panose="020F0502020204030204" pitchFamily="34" charset="0"/>
              </a:rPr>
              <a:t>3 июля 2024 г. рейтинговое агентство AK&amp;M подтвердило рейтинг нефинансовой отчетности «</a:t>
            </a:r>
            <a:r>
              <a:rPr lang="ru-RU" dirty="0" err="1">
                <a:cs typeface="Calibri" panose="020F0502020204030204" pitchFamily="34" charset="0"/>
              </a:rPr>
              <a:t>Россети</a:t>
            </a:r>
            <a:r>
              <a:rPr lang="ru-RU" dirty="0">
                <a:cs typeface="Calibri" panose="020F0502020204030204" pitchFamily="34" charset="0"/>
              </a:rPr>
              <a:t> Северо-Запад» на уровне - RESG 1, высший уровень раскрытия информации об устойчивом развитии в отчетах</a:t>
            </a:r>
          </a:p>
        </p:txBody>
      </p:sp>
      <p:sp>
        <p:nvSpPr>
          <p:cNvPr id="6" name="Объект 22">
            <a:extLst>
              <a:ext uri="{FF2B5EF4-FFF2-40B4-BE49-F238E27FC236}">
                <a16:creationId xmlns:a16="http://schemas.microsoft.com/office/drawing/2014/main" id="{0491B413-B664-3B4C-07FF-D6AB51726C2B}"/>
              </a:ext>
            </a:extLst>
          </p:cNvPr>
          <p:cNvSpPr txBox="1">
            <a:spLocks/>
          </p:cNvSpPr>
          <p:nvPr/>
        </p:nvSpPr>
        <p:spPr>
          <a:xfrm>
            <a:off x="817497" y="3850908"/>
            <a:ext cx="8038449" cy="147640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>
              <a:spcBef>
                <a:spcPts val="0"/>
              </a:spcBef>
              <a:buClr>
                <a:schemeClr val="accent1"/>
              </a:buClr>
              <a:buSzPct val="90000"/>
              <a:buNone/>
              <a:defRPr/>
            </a:pPr>
            <a:r>
              <a:rPr lang="ru-RU" dirty="0">
                <a:ea typeface="PF Din Text Cond Pro Light"/>
                <a:cs typeface="PF Din Text Cond Pro Light"/>
              </a:rPr>
              <a:t>Во 2 квартале 2024 года в Обществе был осуществлен ввод в эксплуатацию приоритетного объекта «Строительство ПС-110/10 </a:t>
            </a:r>
            <a:r>
              <a:rPr lang="ru-RU" dirty="0" err="1">
                <a:ea typeface="PF Din Text Cond Pro Light"/>
                <a:cs typeface="PF Din Text Cond Pro Light"/>
              </a:rPr>
              <a:t>кВ</a:t>
            </a:r>
            <a:r>
              <a:rPr lang="ru-RU" dirty="0">
                <a:ea typeface="PF Din Text Cond Pro Light"/>
                <a:cs typeface="PF Din Text Cond Pro Light"/>
              </a:rPr>
              <a:t> (2х25 МВА), ВЛ-110 </a:t>
            </a:r>
            <a:r>
              <a:rPr lang="ru-RU" dirty="0" err="1">
                <a:ea typeface="PF Din Text Cond Pro Light"/>
                <a:cs typeface="PF Din Text Cond Pro Light"/>
              </a:rPr>
              <a:t>кВ</a:t>
            </a:r>
            <a:r>
              <a:rPr lang="ru-RU" dirty="0">
                <a:ea typeface="PF Din Text Cond Pro Light"/>
                <a:cs typeface="PF Din Text Cond Pro Light"/>
              </a:rPr>
              <a:t> (2х0,86 км), установка приборов учета электрической энергии (16 </a:t>
            </a:r>
            <a:r>
              <a:rPr lang="ru-RU" dirty="0" err="1">
                <a:ea typeface="PF Din Text Cond Pro Light"/>
                <a:cs typeface="PF Din Text Cond Pro Light"/>
              </a:rPr>
              <a:t>т.у</a:t>
            </a:r>
            <a:r>
              <a:rPr lang="ru-RU" dirty="0">
                <a:ea typeface="PF Din Text Cond Pro Light"/>
                <a:cs typeface="PF Din Text Cond Pro Light"/>
              </a:rPr>
              <a:t>.), Великолукский р-н, СП «Пореченская волость», </a:t>
            </a:r>
            <a:r>
              <a:rPr lang="ru-RU" dirty="0" err="1">
                <a:ea typeface="PF Din Text Cond Pro Light"/>
                <a:cs typeface="PF Din Text Cond Pro Light"/>
              </a:rPr>
              <a:t>ур</a:t>
            </a:r>
            <a:r>
              <a:rPr lang="ru-RU" dirty="0">
                <a:ea typeface="PF Din Text Cond Pro Light"/>
                <a:cs typeface="PF Din Text Cond Pro Light"/>
              </a:rPr>
              <a:t>. </a:t>
            </a:r>
            <a:r>
              <a:rPr lang="ru-RU" dirty="0" err="1">
                <a:ea typeface="PF Din Text Cond Pro Light"/>
                <a:cs typeface="PF Din Text Cond Pro Light"/>
              </a:rPr>
              <a:t>Болягино</a:t>
            </a:r>
            <a:r>
              <a:rPr lang="ru-RU" dirty="0">
                <a:ea typeface="PF Din Text Cond Pro Light"/>
                <a:cs typeface="PF Din Text Cond Pro Light"/>
              </a:rPr>
              <a:t> (ВСГЦ Дог. № СПБ80-16977/21 от 05.11.2021)». Ввод в основные фонды составил 519 млн. руб., введено в эксплуатацию 50 МВА трансформаторной мощности и 1,49 км ВЛ 110 </a:t>
            </a:r>
            <a:r>
              <a:rPr lang="ru-RU" dirty="0" err="1">
                <a:ea typeface="PF Din Text Cond Pro Light"/>
                <a:cs typeface="PF Din Text Cond Pro Light"/>
              </a:rPr>
              <a:t>кВ.</a:t>
            </a:r>
            <a:r>
              <a:rPr lang="ru-RU" dirty="0">
                <a:cs typeface="Calibri" panose="020F0502020204030204" pitchFamily="34" charset="0"/>
              </a:rPr>
              <a:t> </a:t>
            </a:r>
          </a:p>
          <a:p>
            <a:pPr marL="0" lvl="2" indent="0" algn="just">
              <a:spcBef>
                <a:spcPts val="0"/>
              </a:spcBef>
              <a:buClr>
                <a:schemeClr val="accent1"/>
              </a:buClr>
              <a:buSzPct val="90000"/>
              <a:buNone/>
              <a:defRPr/>
            </a:pPr>
            <a:r>
              <a:rPr lang="ru-RU" dirty="0">
                <a:cs typeface="Calibri" panose="020F0502020204030204" pitchFamily="34" charset="0"/>
              </a:rPr>
              <a:t>5 июня 2024 года Генеральный директор «</a:t>
            </a:r>
            <a:r>
              <a:rPr lang="ru-RU" dirty="0" err="1">
                <a:cs typeface="Calibri" panose="020F0502020204030204" pitchFamily="34" charset="0"/>
              </a:rPr>
              <a:t>Россети</a:t>
            </a:r>
            <a:r>
              <a:rPr lang="ru-RU" dirty="0">
                <a:cs typeface="Calibri" panose="020F0502020204030204" pitchFamily="34" charset="0"/>
              </a:rPr>
              <a:t> Северо-Запад» Артем </a:t>
            </a:r>
            <a:r>
              <a:rPr lang="ru-RU" dirty="0" err="1">
                <a:cs typeface="Calibri" panose="020F0502020204030204" pitchFamily="34" charset="0"/>
              </a:rPr>
              <a:t>Пидник</a:t>
            </a:r>
            <a:r>
              <a:rPr lang="ru-RU" dirty="0">
                <a:cs typeface="Calibri" panose="020F0502020204030204" pitchFamily="34" charset="0"/>
              </a:rPr>
              <a:t> и губернатор Архангельской области Александр Цыбульский провели рабочую встречу на Петербургском международном экономическом форуме, где обсудили модернизацию сетевого комплекса региона. 2024-26 годах на программу повышения надежности электроснабжения в Архангельской области будет направлено 2,7 миллиарда рублей.</a:t>
            </a:r>
          </a:p>
          <a:p>
            <a:pPr marL="0" lvl="2" indent="0" algn="just">
              <a:spcBef>
                <a:spcPts val="0"/>
              </a:spcBef>
              <a:buClr>
                <a:schemeClr val="accent1"/>
              </a:buClr>
              <a:buSzPct val="90000"/>
              <a:buNone/>
              <a:defRPr/>
            </a:pPr>
            <a:r>
              <a:rPr lang="ru-RU" dirty="0">
                <a:cs typeface="Calibri" panose="020F0502020204030204" pitchFamily="34" charset="0"/>
              </a:rPr>
              <a:t>6 июня 2024 года на ПМЭФ Генеральный директор ПАО «</a:t>
            </a:r>
            <a:r>
              <a:rPr lang="ru-RU" dirty="0" err="1">
                <a:cs typeface="Calibri" panose="020F0502020204030204" pitchFamily="34" charset="0"/>
              </a:rPr>
              <a:t>Россети</a:t>
            </a:r>
            <a:r>
              <a:rPr lang="ru-RU" dirty="0">
                <a:cs typeface="Calibri" panose="020F0502020204030204" pitchFamily="34" charset="0"/>
              </a:rPr>
              <a:t> Северо-Запад» Артем </a:t>
            </a:r>
            <a:r>
              <a:rPr lang="ru-RU" dirty="0" err="1">
                <a:cs typeface="Calibri" panose="020F0502020204030204" pitchFamily="34" charset="0"/>
              </a:rPr>
              <a:t>Пидник</a:t>
            </a:r>
            <a:r>
              <a:rPr lang="ru-RU" dirty="0">
                <a:cs typeface="Calibri" panose="020F0502020204030204" pitchFamily="34" charset="0"/>
              </a:rPr>
              <a:t> и врио губернатора Вологодской области Георгий Филимонов подписали соглашение о сотрудничестве. В 2024 году Компания направит на инвестиционную и ремонтную программы в Вологодской области 1,5 миллиарда рублей.</a:t>
            </a:r>
          </a:p>
          <a:p>
            <a:pPr marL="0" lvl="2" indent="0" algn="just">
              <a:spcBef>
                <a:spcPts val="600"/>
              </a:spcBef>
              <a:buClr>
                <a:schemeClr val="accent1"/>
              </a:buClr>
              <a:buSzPct val="90000"/>
              <a:buNone/>
              <a:defRPr/>
            </a:pPr>
            <a:endParaRPr lang="ru-RU" dirty="0">
              <a:cs typeface="Calibri" panose="020F0502020204030204" pitchFamily="34" charset="0"/>
            </a:endParaRPr>
          </a:p>
        </p:txBody>
      </p:sp>
      <p:sp>
        <p:nvSpPr>
          <p:cNvPr id="36" name="Текст 6">
            <a:extLst>
              <a:ext uri="{FF2B5EF4-FFF2-40B4-BE49-F238E27FC236}">
                <a16:creationId xmlns:a16="http://schemas.microsoft.com/office/drawing/2014/main" id="{EFDD4320-72C3-FBD1-AEA2-8193D3619749}"/>
              </a:ext>
            </a:extLst>
          </p:cNvPr>
          <p:cNvSpPr txBox="1">
            <a:spLocks/>
          </p:cNvSpPr>
          <p:nvPr/>
        </p:nvSpPr>
        <p:spPr>
          <a:xfrm>
            <a:off x="898810" y="3680365"/>
            <a:ext cx="5948875" cy="3469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ИНФОРМАЦИЯ О ЗНАЧИМЫХ СОБЫТИЯХ</a:t>
            </a:r>
          </a:p>
        </p:txBody>
      </p:sp>
    </p:spTree>
    <p:extLst>
      <p:ext uri="{BB962C8B-B14F-4D97-AF65-F5344CB8AC3E}">
        <p14:creationId xmlns:p14="http://schemas.microsoft.com/office/powerpoint/2010/main" val="1622929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ФИНАНСОВЫЕ ПОКАЗАТЕЛИ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EE8246F6-C29E-4191-8E1B-CF5FA57F7D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64197" y="796973"/>
            <a:ext cx="3424227" cy="538162"/>
          </a:xfrm>
        </p:spPr>
        <p:txBody>
          <a:bodyPr/>
          <a:lstStyle/>
          <a:p>
            <a:r>
              <a:rPr lang="ru-RU" sz="1300" b="1" dirty="0"/>
              <a:t>КОНСОЛИДИРОВАННЫЕ ФИНАНСОВЫЕ РЕЗУЛЬТАТЫ, МЛН РУБ.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D51FDC02-F033-4216-BFD5-9D76CECB187C}"/>
              </a:ext>
            </a:extLst>
          </p:cNvPr>
          <p:cNvSpPr txBox="1">
            <a:spLocks/>
          </p:cNvSpPr>
          <p:nvPr/>
        </p:nvSpPr>
        <p:spPr>
          <a:xfrm>
            <a:off x="250454" y="843665"/>
            <a:ext cx="3908822" cy="29244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ОБЩАЯ ИНФОРМАЦИЯ</a:t>
            </a:r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66832DCD-77AE-4F8E-9C4F-E45E1E063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905707"/>
              </p:ext>
            </p:extLst>
          </p:nvPr>
        </p:nvGraphicFramePr>
        <p:xfrm>
          <a:off x="4932040" y="1373629"/>
          <a:ext cx="4014744" cy="3691985"/>
        </p:xfrm>
        <a:graphic>
          <a:graphicData uri="http://schemas.openxmlformats.org/drawingml/2006/table">
            <a:tbl>
              <a:tblPr/>
              <a:tblGrid>
                <a:gridCol w="222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7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6М 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6М 2024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Изм.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Выручка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26 748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29 597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+10,7%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Операционные расходы, в т. ч.: 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(25 221)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(27 714)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+9,9%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Переменные затраты</a:t>
                      </a:r>
                    </a:p>
                  </a:txBody>
                  <a:tcPr marL="1714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(10 960)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(12 064)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+10,1%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0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Постоянные затраты*</a:t>
                      </a:r>
                    </a:p>
                  </a:txBody>
                  <a:tcPr marL="1714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(11 804)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(13 178)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+11,6%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Амортизация</a:t>
                      </a:r>
                    </a:p>
                  </a:txBody>
                  <a:tcPr marL="1714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(2 457)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(2 472)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+0,6%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99">
                <a:tc>
                  <a:txBody>
                    <a:bodyPr/>
                    <a:lstStyle/>
                    <a:p>
                      <a:pPr marL="92075" indent="-92075" algn="l" defTabSz="685800" rtl="0" eaLnBrk="1" fontAlgn="ctr" latinLnBrk="0" hangingPunct="1">
                        <a:tabLst/>
                      </a:pPr>
                      <a:r>
                        <a:rPr lang="ru-RU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  Восстановление (начисление) резерва под ожидаемые кредитные убытки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(2)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(90)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в 45</a:t>
                      </a: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 раз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PF Din Text Cond Pr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2625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Чистые прочие доходы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610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617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+1,1%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29052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Операционная прибыль 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2 135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2 410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+12,9%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Прибыль до налогообложения от продолжающейся деятельности за период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1 475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1 463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-0,8%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EBITDA**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 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PF Din Text Cond Pro" panose="02000000000000000000" pitchFamily="2" charset="0"/>
                      </a:endParaRP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5 210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6 517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+25,1%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Рентабельность по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EBITDA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, %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PF Din Text Cond Pro" panose="02000000000000000000" pitchFamily="2" charset="0"/>
                      </a:endParaRP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19,48%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22,02%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х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Прибыль за период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1 537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2 454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+59,7%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Чистый долг***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10 457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</a:rPr>
                        <a:t>8 159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+22,0%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0" name="Объект 12">
            <a:extLst>
              <a:ext uri="{FF2B5EF4-FFF2-40B4-BE49-F238E27FC236}">
                <a16:creationId xmlns:a16="http://schemas.microsoft.com/office/drawing/2014/main" id="{8E3D73A3-4B24-47FE-A8AA-A26DF92C9AC8}"/>
              </a:ext>
            </a:extLst>
          </p:cNvPr>
          <p:cNvSpPr txBox="1">
            <a:spLocks/>
          </p:cNvSpPr>
          <p:nvPr/>
        </p:nvSpPr>
        <p:spPr>
          <a:xfrm>
            <a:off x="197216" y="1136113"/>
            <a:ext cx="4438745" cy="25809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138" algn="just"/>
            <a:r>
              <a:rPr lang="ru-RU" sz="1200" dirty="0"/>
              <a:t>27 августа 2024 г. консолидированная финансовая отчетность Общества по МСФО за 2024 г. опубликована  на сайте Общества в сети Интернет </a:t>
            </a:r>
            <a:r>
              <a:rPr lang="en-US" sz="1200" dirty="0"/>
              <a:t>https://rosseti-sz.ru</a:t>
            </a:r>
            <a:r>
              <a:rPr lang="ru-RU" sz="1200" dirty="0"/>
              <a:t> в соответствии с требованиями п.7 ст.4 208-ФЗ.</a:t>
            </a:r>
          </a:p>
          <a:p>
            <a:pPr marL="84138" algn="just">
              <a:spcBef>
                <a:spcPts val="0"/>
              </a:spcBef>
            </a:pPr>
            <a:r>
              <a:rPr lang="ru-RU" sz="1200" dirty="0"/>
              <a:t>В состав консолидированной финансовой отчетности Общества </a:t>
            </a:r>
            <a:br>
              <a:rPr lang="ru-RU" sz="1200" dirty="0"/>
            </a:br>
            <a:r>
              <a:rPr lang="ru-RU" sz="1200" dirty="0"/>
              <a:t>за 6 месяцев 2024 г. включены показатели деятельности </a:t>
            </a:r>
            <a:br>
              <a:rPr lang="ru-RU" sz="1200" dirty="0"/>
            </a:br>
            <a:r>
              <a:rPr lang="ru-RU" sz="1200" dirty="0"/>
              <a:t>ПАО «Россети Северо-Запад» и следующих дочерних обществ:</a:t>
            </a:r>
          </a:p>
          <a:p>
            <a:pPr marL="84138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АО «</a:t>
            </a:r>
            <a:r>
              <a:rPr lang="ru-RU" sz="1200" dirty="0" err="1"/>
              <a:t>Псковэнергоагент</a:t>
            </a:r>
            <a:r>
              <a:rPr lang="ru-RU" sz="1200" dirty="0"/>
              <a:t>», </a:t>
            </a:r>
          </a:p>
          <a:p>
            <a:pPr marL="84138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АО «</a:t>
            </a:r>
            <a:r>
              <a:rPr lang="ru-RU" sz="1200" dirty="0" err="1"/>
              <a:t>Псковэнергосбыт</a:t>
            </a:r>
            <a:r>
              <a:rPr lang="ru-RU" sz="1200" dirty="0"/>
              <a:t>»,</a:t>
            </a:r>
          </a:p>
          <a:p>
            <a:pPr marL="84138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АО «</a:t>
            </a:r>
            <a:r>
              <a:rPr lang="ru-RU" sz="1200" dirty="0" err="1"/>
              <a:t>Энергосервис</a:t>
            </a:r>
            <a:r>
              <a:rPr lang="ru-RU" sz="1200" dirty="0"/>
              <a:t> Северо-Запада».</a:t>
            </a:r>
          </a:p>
          <a:p>
            <a:pPr marL="84138" algn="just">
              <a:spcBef>
                <a:spcPts val="300"/>
              </a:spcBef>
            </a:pPr>
            <a:endParaRPr lang="ru-RU" sz="1200" dirty="0"/>
          </a:p>
          <a:p>
            <a:pPr marL="84138" algn="just">
              <a:spcBef>
                <a:spcPts val="300"/>
              </a:spcBef>
            </a:pPr>
            <a:r>
              <a:rPr lang="ru-RU" sz="1200" dirty="0"/>
              <a:t>В 1 квартале 2024 года осуществлена реализация 100% акций ДО </a:t>
            </a:r>
            <a:br>
              <a:rPr lang="ru-RU" sz="1200" dirty="0"/>
            </a:br>
            <a:r>
              <a:rPr lang="ru-RU" sz="1200" dirty="0"/>
              <a:t>АО «</a:t>
            </a:r>
            <a:r>
              <a:rPr lang="ru-RU" sz="1200" dirty="0" err="1"/>
              <a:t>Псковэнергосбыт</a:t>
            </a:r>
            <a:r>
              <a:rPr lang="ru-RU" sz="1200" dirty="0"/>
              <a:t>». В связи с этим в консолидированном отчете о прибыли или убытке и прочем совокупном доходе финансовый результат по прекращенной деятельности представлен обособленно от продолжающейся деятельности.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337CCD-26F5-077D-F4E1-46B3F8E46C12}"/>
              </a:ext>
            </a:extLst>
          </p:cNvPr>
          <p:cNvSpPr txBox="1"/>
          <p:nvPr/>
        </p:nvSpPr>
        <p:spPr>
          <a:xfrm>
            <a:off x="197216" y="4492277"/>
            <a:ext cx="457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Рост общей величины выручки на 2 849 млн</a:t>
            </a:r>
            <a:r>
              <a:rPr lang="en-US" sz="1200" dirty="0"/>
              <a:t> </a:t>
            </a:r>
            <a:r>
              <a:rPr lang="ru-RU" sz="1200" dirty="0"/>
              <a:t>руб. в основном по виду деятельности передача электроэнергии  в связи с индексацией тарифов и увеличением объемов оказанных услуг. </a:t>
            </a:r>
          </a:p>
          <a:p>
            <a:pPr algn="just"/>
            <a:r>
              <a:rPr lang="ru-RU" sz="1200" dirty="0"/>
              <a:t>Увеличение операционных расходов на 2 493 млн руб. произошло по переменным затратам в части расходов на услуги по передаче электроэнергии. Рост постоянных затрат обусловлен ростом расходов на вознаграждения работников за счет индексации  ФОТ.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14C706-5BE6-EB46-66C6-872982EC884F}"/>
              </a:ext>
            </a:extLst>
          </p:cNvPr>
          <p:cNvSpPr txBox="1"/>
          <p:nvPr/>
        </p:nvSpPr>
        <p:spPr>
          <a:xfrm>
            <a:off x="197216" y="426144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/>
              <a:t>ОСНОВНЫЕ ФАКТОРЫ ИЗМЕНЕНИЯ КЛЮЧЕВЫХ ФИНАНСОВЫХ РЕЗУЛЬТАТОВ</a:t>
            </a:r>
          </a:p>
        </p:txBody>
      </p:sp>
      <p:sp>
        <p:nvSpPr>
          <p:cNvPr id="8" name="Text Box 61">
            <a:extLst>
              <a:ext uri="{FF2B5EF4-FFF2-40B4-BE49-F238E27FC236}">
                <a16:creationId xmlns:a16="http://schemas.microsoft.com/office/drawing/2014/main" id="{4A9082DD-FD7D-C945-E463-510951ABC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56" y="5157192"/>
            <a:ext cx="3870728" cy="14003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*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Без учета амортизации</a:t>
            </a:r>
          </a:p>
          <a:p>
            <a:pPr lvl="0" defTabSz="457200">
              <a:spcBef>
                <a:spcPts val="600"/>
              </a:spcBef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** EBITDA = прибыль или убыток до процентных расходов, налогообложения, амортизации, и чистое начисление/(восстановление) убытка от обесценения основных средств, нематериальных активов и активов в форме права пользования .</a:t>
            </a:r>
            <a:r>
              <a:rPr lang="ru-RU" sz="900" i="1" dirty="0">
                <a:solidFill>
                  <a:prstClr val="black"/>
                </a:solidFill>
                <a:cs typeface="Helvetica"/>
                <a:sym typeface="Calibri"/>
              </a:rPr>
              <a:t> EBITDA рассчитана с учетом сбытовой деятельности и дополнительно включает в себя показатели: чистая прибыль от выбытия дочернего предприятия 1 179 млн руб.; прибыль до налогообложения, заработанная  прекращенной деятельностью за период 177 млн руб.; процентные расходы по прекращенной деятельности 6 млн руб.)</a:t>
            </a:r>
            <a:endParaRPr kumimoji="0" lang="ru-RU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Helvetica"/>
              <a:sym typeface="Calibri"/>
            </a:endParaRPr>
          </a:p>
          <a:p>
            <a:pPr marL="0" marR="0" lvl="0" indent="0" algn="l" defTabSz="4572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*** Чистый долг, без учета обязательств по аренде</a:t>
            </a:r>
          </a:p>
        </p:txBody>
      </p:sp>
    </p:spTree>
    <p:extLst>
      <p:ext uri="{BB962C8B-B14F-4D97-AF65-F5344CB8AC3E}">
        <p14:creationId xmlns:p14="http://schemas.microsoft.com/office/powerpoint/2010/main" val="401391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CFC9FBB-48E9-9D81-BF17-5104A85C9EC7}"/>
              </a:ext>
            </a:extLst>
          </p:cNvPr>
          <p:cNvGrpSpPr/>
          <p:nvPr/>
        </p:nvGrpSpPr>
        <p:grpSpPr>
          <a:xfrm>
            <a:off x="99103" y="3887160"/>
            <a:ext cx="3826077" cy="2361581"/>
            <a:chOff x="141468" y="4578012"/>
            <a:chExt cx="3672408" cy="1621795"/>
          </a:xfrm>
        </p:grpSpPr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3224B99F-5CE5-AA93-941E-00DAC785A277}"/>
                </a:ext>
              </a:extLst>
            </p:cNvPr>
            <p:cNvGrpSpPr/>
            <p:nvPr/>
          </p:nvGrpSpPr>
          <p:grpSpPr>
            <a:xfrm>
              <a:off x="141468" y="4578012"/>
              <a:ext cx="3672408" cy="1621795"/>
              <a:chOff x="141468" y="4578012"/>
              <a:chExt cx="3672408" cy="1621795"/>
            </a:xfrm>
          </p:grpSpPr>
          <p:graphicFrame>
            <p:nvGraphicFramePr>
              <p:cNvPr id="18" name="Диаграмма 17">
                <a:extLst>
                  <a:ext uri="{FF2B5EF4-FFF2-40B4-BE49-F238E27FC236}">
                    <a16:creationId xmlns:a16="http://schemas.microsoft.com/office/drawing/2014/main" id="{FC5D4CB7-8DF6-F239-3A65-20B49D8CF35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62231934"/>
                  </p:ext>
                </p:extLst>
              </p:nvPr>
            </p:nvGraphicFramePr>
            <p:xfrm>
              <a:off x="141468" y="4578012"/>
              <a:ext cx="3672408" cy="162179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ECC0BE64-3DFF-F610-7545-D1FB9294C4D6}"/>
                  </a:ext>
                </a:extLst>
              </p:cNvPr>
              <p:cNvGrpSpPr/>
              <p:nvPr/>
            </p:nvGrpSpPr>
            <p:grpSpPr>
              <a:xfrm>
                <a:off x="1623186" y="4936224"/>
                <a:ext cx="843371" cy="372122"/>
                <a:chOff x="2252901" y="1619461"/>
                <a:chExt cx="843371" cy="372122"/>
              </a:xfrm>
            </p:grpSpPr>
            <p:cxnSp>
              <p:nvCxnSpPr>
                <p:cNvPr id="21" name="Прямая со стрелкой 20">
                  <a:extLst>
                    <a:ext uri="{FF2B5EF4-FFF2-40B4-BE49-F238E27FC236}">
                      <a16:creationId xmlns:a16="http://schemas.microsoft.com/office/drawing/2014/main" id="{002EAD39-EE42-0453-7213-0761A24A83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252901" y="1778772"/>
                  <a:ext cx="843371" cy="120244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accent2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22" name="Овал 21">
                  <a:extLst>
                    <a:ext uri="{FF2B5EF4-FFF2-40B4-BE49-F238E27FC236}">
                      <a16:creationId xmlns:a16="http://schemas.microsoft.com/office/drawing/2014/main" id="{1479DD05-FBB0-F9AC-8430-987CB0C9B616}"/>
                    </a:ext>
                  </a:extLst>
                </p:cNvPr>
                <p:cNvSpPr/>
                <p:nvPr/>
              </p:nvSpPr>
              <p:spPr>
                <a:xfrm>
                  <a:off x="2420266" y="1619461"/>
                  <a:ext cx="491041" cy="372122"/>
                </a:xfrm>
                <a:prstGeom prst="ellipse">
                  <a:avLst/>
                </a:prstGeom>
                <a:pattFill prst="ltUpDiag">
                  <a:fgClr>
                    <a:sysClr val="window" lastClr="FFFFFF"/>
                  </a:fgClr>
                  <a:bgClr>
                    <a:sysClr val="window" lastClr="FFFFFF"/>
                  </a:bgClr>
                </a:pattFill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Helvetica"/>
                    <a:sym typeface="Calibri"/>
                  </a:endParaRPr>
                </a:p>
              </p:txBody>
            </p:sp>
          </p:grpSp>
        </p:grp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7308C1DE-DF10-32DF-E317-2F59846E9C4C}"/>
                </a:ext>
              </a:extLst>
            </p:cNvPr>
            <p:cNvSpPr/>
            <p:nvPr/>
          </p:nvSpPr>
          <p:spPr>
            <a:xfrm>
              <a:off x="1623187" y="5044968"/>
              <a:ext cx="843370" cy="1736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889534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dirty="0">
                  <a:solidFill>
                    <a:schemeClr val="accent1"/>
                  </a:solidFill>
                  <a:cs typeface="Helvetica"/>
                  <a:sym typeface="Calibri"/>
                </a:rPr>
                <a:t>+52,1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%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 </a:t>
              </a:r>
            </a:p>
          </p:txBody>
        </p:sp>
      </p:grp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A99B7011-DB2B-7766-9A8F-5253E10E48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4094653"/>
              </p:ext>
            </p:extLst>
          </p:nvPr>
        </p:nvGraphicFramePr>
        <p:xfrm>
          <a:off x="4585145" y="4270588"/>
          <a:ext cx="4310664" cy="230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07ACC031-6AF9-7EAE-52D6-F468FB9369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2974649"/>
              </p:ext>
            </p:extLst>
          </p:nvPr>
        </p:nvGraphicFramePr>
        <p:xfrm>
          <a:off x="4700967" y="1290191"/>
          <a:ext cx="3807473" cy="2596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17"/>
          </p:nvPr>
        </p:nvSpPr>
        <p:spPr>
          <a:xfrm>
            <a:off x="4585145" y="946506"/>
            <a:ext cx="3908822" cy="538162"/>
          </a:xfrm>
        </p:spPr>
        <p:txBody>
          <a:bodyPr/>
          <a:lstStyle/>
          <a:p>
            <a:r>
              <a:rPr lang="ru-RU" sz="1300" b="1" dirty="0"/>
              <a:t>ПЕРЕДАЧА И ПОТЕРИ ЭЛЕКТРОЭНЕРГИИ, МЛН КВТ∙Ч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ОПЕРАЦИОННЫЕ РЕЗУЛЬТАТЫ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03F4E5DA-5945-4EDF-AFA1-B38663C7B715}"/>
              </a:ext>
            </a:extLst>
          </p:cNvPr>
          <p:cNvSpPr txBox="1">
            <a:spLocks/>
          </p:cNvSpPr>
          <p:nvPr/>
        </p:nvSpPr>
        <p:spPr>
          <a:xfrm>
            <a:off x="404487" y="946506"/>
            <a:ext cx="3908822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ОСНОВНЫЕ ФАКТОРЫ ИЗМЕНЕНИЯ ОПЕРАЦИОННЫХ РЕЗУЛЬТАТОВ</a:t>
            </a:r>
          </a:p>
        </p:txBody>
      </p:sp>
      <p:sp>
        <p:nvSpPr>
          <p:cNvPr id="13" name="Текст 6">
            <a:extLst>
              <a:ext uri="{FF2B5EF4-FFF2-40B4-BE49-F238E27FC236}">
                <a16:creationId xmlns:a16="http://schemas.microsoft.com/office/drawing/2014/main" id="{8C205255-8D5A-4E58-A726-0B3355E71920}"/>
              </a:ext>
            </a:extLst>
          </p:cNvPr>
          <p:cNvSpPr txBox="1">
            <a:spLocks/>
          </p:cNvSpPr>
          <p:nvPr/>
        </p:nvSpPr>
        <p:spPr>
          <a:xfrm>
            <a:off x="4585145" y="3857813"/>
            <a:ext cx="4021782" cy="34592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ОТПУСК ИЗ СЕТИ И НАДЕЖНОСТЬ ЭНЕРГОСНАБЖЕНИЯ, МЛН КВТ∙Ч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959DBCC5-A307-4F62-93A4-6CE51EC6BAE2}"/>
              </a:ext>
            </a:extLst>
          </p:cNvPr>
          <p:cNvSpPr txBox="1">
            <a:spLocks/>
          </p:cNvSpPr>
          <p:nvPr/>
        </p:nvSpPr>
        <p:spPr>
          <a:xfrm>
            <a:off x="404487" y="3887160"/>
            <a:ext cx="3908822" cy="29752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КОЛИЧЕСТВО ТЕХНОЛОГИЧЕСКИХ ПРИСОЕДИНЕНИЙ</a:t>
            </a:r>
          </a:p>
        </p:txBody>
      </p:sp>
      <p:sp>
        <p:nvSpPr>
          <p:cNvPr id="52" name="Text Box 61">
            <a:extLst>
              <a:ext uri="{FF2B5EF4-FFF2-40B4-BE49-F238E27FC236}">
                <a16:creationId xmlns:a16="http://schemas.microsoft.com/office/drawing/2014/main" id="{2EEBC07F-F9B1-48BD-BCF8-4B9600024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586423"/>
            <a:ext cx="414466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* Величина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отпуска из сети приведена в границах балансовой принадлежности</a:t>
            </a:r>
          </a:p>
        </p:txBody>
      </p:sp>
      <p:sp>
        <p:nvSpPr>
          <p:cNvPr id="8" name="Объект 12">
            <a:extLst>
              <a:ext uri="{FF2B5EF4-FFF2-40B4-BE49-F238E27FC236}">
                <a16:creationId xmlns:a16="http://schemas.microsoft.com/office/drawing/2014/main" id="{9670CE02-A6AE-7F33-92E5-EC33D8D54840}"/>
              </a:ext>
            </a:extLst>
          </p:cNvPr>
          <p:cNvSpPr txBox="1">
            <a:spLocks/>
          </p:cNvSpPr>
          <p:nvPr/>
        </p:nvSpPr>
        <p:spPr>
          <a:xfrm>
            <a:off x="415956" y="1495186"/>
            <a:ext cx="3807474" cy="230216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300" dirty="0">
                <a:solidFill>
                  <a:schemeClr val="tx1">
                    <a:lumMod val="50000"/>
                  </a:schemeClr>
                </a:solidFill>
              </a:rPr>
              <a:t>Рост объема отпуска электроэнергии (+767 млн кВтч.). Рост обусловлен увеличением объема потребления по населению, за счет температурного фактора и по промышленным потребителям (ООО «РК-Гранд» и ПАО «Акрон – снижение потребления от собственной генерации; АО «</a:t>
            </a:r>
            <a:r>
              <a:rPr lang="ru-RU" sz="1300" dirty="0" err="1">
                <a:solidFill>
                  <a:schemeClr val="tx1">
                    <a:lumMod val="50000"/>
                  </a:schemeClr>
                </a:solidFill>
              </a:rPr>
              <a:t>Аппатит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</a:rPr>
              <a:t>», </a:t>
            </a:r>
            <a:r>
              <a:rPr lang="ru-RU" sz="13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300" dirty="0" smtClean="0">
                <a:solidFill>
                  <a:schemeClr val="tx1">
                    <a:lumMod val="50000"/>
                  </a:schemeClr>
                </a:solidFill>
              </a:rPr>
              <a:t>ООО 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</a:rPr>
              <a:t>«Экстраверт» (ИКЕА), ООО «ЮПМ-</a:t>
            </a:r>
            <a:r>
              <a:rPr lang="ru-RU" sz="1300" dirty="0" err="1">
                <a:solidFill>
                  <a:schemeClr val="tx1">
                    <a:lumMod val="50000"/>
                  </a:schemeClr>
                </a:solidFill>
              </a:rPr>
              <a:t>Кюммене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</a:rPr>
              <a:t> Чудово», </a:t>
            </a:r>
            <a:r>
              <a:rPr lang="ru-RU" sz="13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300" dirty="0" smtClean="0">
                <a:solidFill>
                  <a:schemeClr val="tx1">
                    <a:lumMod val="50000"/>
                  </a:schemeClr>
                </a:solidFill>
              </a:rPr>
              <a:t>АО 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</a:rPr>
              <a:t>«ОЭЗ </a:t>
            </a:r>
            <a:r>
              <a:rPr lang="ru-RU" sz="1300" dirty="0" err="1">
                <a:solidFill>
                  <a:schemeClr val="tx1">
                    <a:lumMod val="50000"/>
                  </a:schemeClr>
                </a:solidFill>
              </a:rPr>
              <a:t>Моглино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</a:rPr>
              <a:t>» - рост производства</a:t>
            </a:r>
            <a:r>
              <a:rPr lang="ru-RU" sz="1300" dirty="0" smtClean="0">
                <a:solidFill>
                  <a:schemeClr val="tx1">
                    <a:lumMod val="50000"/>
                  </a:schemeClr>
                </a:solidFill>
              </a:rPr>
              <a:t>).</a:t>
            </a:r>
            <a:endParaRPr lang="ru-RU" sz="1300" dirty="0">
              <a:solidFill>
                <a:schemeClr val="tx1">
                  <a:lumMod val="50000"/>
                </a:schemeClr>
              </a:solidFill>
            </a:endParaRPr>
          </a:p>
          <a:p>
            <a:pPr algn="just" defTabSz="914400" hangingPunct="0">
              <a:spcBef>
                <a:spcPts val="300"/>
              </a:spcBef>
              <a:buClrTx/>
              <a:buSzTx/>
              <a:defRPr/>
            </a:pPr>
            <a:endParaRPr lang="ru-RU" sz="1300" dirty="0">
              <a:solidFill>
                <a:schemeClr val="tx1">
                  <a:lumMod val="50000"/>
                </a:schemeClr>
              </a:solidFill>
            </a:endParaRPr>
          </a:p>
          <a:p>
            <a:pPr algn="just" defTabSz="914400" hangingPunct="0">
              <a:spcBef>
                <a:spcPts val="300"/>
              </a:spcBef>
              <a:buClrTx/>
              <a:buSzTx/>
              <a:defRPr/>
            </a:pPr>
            <a:r>
              <a:rPr lang="ru-RU" sz="1300" dirty="0">
                <a:solidFill>
                  <a:schemeClr val="tx1">
                    <a:lumMod val="50000"/>
                  </a:schemeClr>
                </a:solidFill>
              </a:rPr>
              <a:t>Увеличение объема присоединенной мощности на 86 МВт связано с ростом исполненных договоров в категории свыше 670 кВт.</a:t>
            </a:r>
          </a:p>
          <a:p>
            <a:pPr algn="just" defTabSz="914400" hangingPunct="0">
              <a:spcBef>
                <a:spcPts val="300"/>
              </a:spcBef>
              <a:buClrTx/>
              <a:buSzTx/>
              <a:defRPr/>
            </a:pPr>
            <a:endParaRPr lang="ru-RU" sz="1300" dirty="0">
              <a:solidFill>
                <a:schemeClr val="tx1">
                  <a:lumMod val="50000"/>
                </a:schemeClr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039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id="{84B761C4-7CBF-437B-B2C4-0C405A2149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4368715"/>
              </p:ext>
            </p:extLst>
          </p:nvPr>
        </p:nvGraphicFramePr>
        <p:xfrm>
          <a:off x="119847" y="1307954"/>
          <a:ext cx="3689329" cy="2401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DinTextCondPro-Medium"/>
                <a:sym typeface="PFDinTextCondPro-Medium"/>
              </a:rPr>
              <a:t>СТРУКТУРА ВЫРУЧКИ </a:t>
            </a:r>
            <a:endParaRPr kumimoji="0" lang="ru-RU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FDinTextCondPro-Medium"/>
              <a:sym typeface="PFDinTextCondPro-Medium"/>
            </a:endParaRPr>
          </a:p>
        </p:txBody>
      </p:sp>
      <p:sp>
        <p:nvSpPr>
          <p:cNvPr id="22" name="Текст 6">
            <a:extLst>
              <a:ext uri="{FF2B5EF4-FFF2-40B4-BE49-F238E27FC236}">
                <a16:creationId xmlns:a16="http://schemas.microsoft.com/office/drawing/2014/main" id="{B41BB294-67D5-4360-B5A3-106A6F8494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2000" y="946593"/>
            <a:ext cx="3908822" cy="538162"/>
          </a:xfrm>
        </p:spPr>
        <p:txBody>
          <a:bodyPr/>
          <a:lstStyle/>
          <a:p>
            <a:r>
              <a:rPr lang="ru-RU" sz="1300" b="1" dirty="0"/>
              <a:t>СТРУКТУРА ВЫРУЧКИ ПО ВИДАМ ДЕЯТЕЛЬНОСТИ</a:t>
            </a:r>
          </a:p>
        </p:txBody>
      </p:sp>
      <p:sp>
        <p:nvSpPr>
          <p:cNvPr id="23" name="Текст 6">
            <a:extLst>
              <a:ext uri="{FF2B5EF4-FFF2-40B4-BE49-F238E27FC236}">
                <a16:creationId xmlns:a16="http://schemas.microsoft.com/office/drawing/2014/main" id="{CF075D67-44A9-4AB3-9497-806EBA7A4E92}"/>
              </a:ext>
            </a:extLst>
          </p:cNvPr>
          <p:cNvSpPr txBox="1">
            <a:spLocks/>
          </p:cNvSpPr>
          <p:nvPr/>
        </p:nvSpPr>
        <p:spPr>
          <a:xfrm>
            <a:off x="300115" y="970916"/>
            <a:ext cx="3908822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ВЫРУЧКА, МЛН РУБ.</a:t>
            </a:r>
          </a:p>
        </p:txBody>
      </p:sp>
      <p:sp>
        <p:nvSpPr>
          <p:cNvPr id="24" name="Текст 6">
            <a:extLst>
              <a:ext uri="{FF2B5EF4-FFF2-40B4-BE49-F238E27FC236}">
                <a16:creationId xmlns:a16="http://schemas.microsoft.com/office/drawing/2014/main" id="{352A9A24-B3D9-49E8-BCE7-2CE143B094F1}"/>
              </a:ext>
            </a:extLst>
          </p:cNvPr>
          <p:cNvSpPr txBox="1">
            <a:spLocks/>
          </p:cNvSpPr>
          <p:nvPr/>
        </p:nvSpPr>
        <p:spPr>
          <a:xfrm>
            <a:off x="4572000" y="3937561"/>
            <a:ext cx="3908822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ОСНОВНЫЕ ФАКТОРЫ ИЗМЕНЕНИЯ ВЫРУЧКИ</a:t>
            </a:r>
          </a:p>
        </p:txBody>
      </p:sp>
      <p:sp>
        <p:nvSpPr>
          <p:cNvPr id="25" name="Текст 6">
            <a:extLst>
              <a:ext uri="{FF2B5EF4-FFF2-40B4-BE49-F238E27FC236}">
                <a16:creationId xmlns:a16="http://schemas.microsoft.com/office/drawing/2014/main" id="{C1B122F6-3D50-45E5-B4D0-6C11F4C4077F}"/>
              </a:ext>
            </a:extLst>
          </p:cNvPr>
          <p:cNvSpPr txBox="1">
            <a:spLocks/>
          </p:cNvSpPr>
          <p:nvPr/>
        </p:nvSpPr>
        <p:spPr>
          <a:xfrm>
            <a:off x="229230" y="3973956"/>
            <a:ext cx="4702503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НВВ И СРЕДНИЙ ТАРИФ НА УСЛУГИ ПО ПЕРЕДАЧЕ Э/Э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A5144BB-FD3A-4244-A226-34E212AD2858}"/>
              </a:ext>
            </a:extLst>
          </p:cNvPr>
          <p:cNvSpPr/>
          <p:nvPr/>
        </p:nvSpPr>
        <p:spPr>
          <a:xfrm>
            <a:off x="4150006" y="3459487"/>
            <a:ext cx="1557337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rgbClr val="000000"/>
                </a:solidFill>
                <a:cs typeface="Helvetica"/>
                <a:sym typeface="Calibri"/>
              </a:rPr>
              <a:t>6М 2023</a:t>
            </a:r>
            <a:endParaRPr kumimoji="0" lang="ru-RU" sz="100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Helvetica"/>
              <a:sym typeface="Calibri"/>
            </a:endParaRPr>
          </a:p>
        </p:txBody>
      </p:sp>
      <p:graphicFrame>
        <p:nvGraphicFramePr>
          <p:cNvPr id="33" name="Таблица 32">
            <a:extLst>
              <a:ext uri="{FF2B5EF4-FFF2-40B4-BE49-F238E27FC236}">
                <a16:creationId xmlns:a16="http://schemas.microsoft.com/office/drawing/2014/main" id="{55D0E11D-23B9-4326-ADA5-574064430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965484"/>
              </p:ext>
            </p:extLst>
          </p:nvPr>
        </p:nvGraphicFramePr>
        <p:xfrm>
          <a:off x="119847" y="4282982"/>
          <a:ext cx="4184512" cy="2088232"/>
        </p:xfrm>
        <a:graphic>
          <a:graphicData uri="http://schemas.openxmlformats.org/drawingml/2006/table">
            <a:tbl>
              <a:tblPr firstRow="1" firstCol="1" bandRow="1"/>
              <a:tblGrid>
                <a:gridCol w="718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0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1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5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19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59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5666">
                <a:tc rowSpan="2"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2022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2023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6М 2024*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58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собственная НВВ, млн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marL="74295" marR="74295" marT="0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средний тариф по Обществу, руб./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МВт∙ч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собственная НВВ, млн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marL="74295" marR="74295" marT="0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средний тариф по Обществу, руб./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МВт∙ч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собственная НВВ, млн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marL="74295" marR="74295" marT="0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средний тариф по Обществу, руб./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МВт∙ч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4295" marR="74295" marT="0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977">
                <a:tc>
                  <a:txBody>
                    <a:bodyPr/>
                    <a:lstStyle>
                      <a:lvl1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Россети</a:t>
                      </a:r>
                      <a:endParaRPr lang="ru-RU" sz="11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Северо-Запад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27 251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1 522,82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31 621</a:t>
                      </a:r>
                      <a:endParaRPr lang="ru-RU" sz="110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1 710,56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33 486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1 847,83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12012CBF-A4D9-4223-B220-D8D1E41D119B}"/>
              </a:ext>
            </a:extLst>
          </p:cNvPr>
          <p:cNvGrpSpPr/>
          <p:nvPr/>
        </p:nvGrpSpPr>
        <p:grpSpPr>
          <a:xfrm>
            <a:off x="1369987" y="1515179"/>
            <a:ext cx="1152128" cy="534255"/>
            <a:chOff x="1949518" y="1408296"/>
            <a:chExt cx="1152128" cy="534255"/>
          </a:xfrm>
        </p:grpSpPr>
        <p:cxnSp>
          <p:nvCxnSpPr>
            <p:cNvPr id="39" name="Прямая со стрелкой 38">
              <a:extLst>
                <a:ext uri="{FF2B5EF4-FFF2-40B4-BE49-F238E27FC236}">
                  <a16:creationId xmlns:a16="http://schemas.microsoft.com/office/drawing/2014/main" id="{DF210060-C3C1-4CF3-B877-029581894F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9518" y="1558090"/>
              <a:ext cx="1152128" cy="204617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2F045709-A96C-4A05-BA0C-93E444623162}"/>
                </a:ext>
              </a:extLst>
            </p:cNvPr>
            <p:cNvSpPr/>
            <p:nvPr/>
          </p:nvSpPr>
          <p:spPr>
            <a:xfrm>
              <a:off x="2230503" y="1408296"/>
              <a:ext cx="583922" cy="534255"/>
            </a:xfrm>
            <a:prstGeom prst="ellipse">
              <a:avLst/>
            </a:prstGeom>
            <a:pattFill prst="ltUpDiag">
              <a:fgClr>
                <a:schemeClr val="bg1"/>
              </a:fgClr>
              <a:bgClr>
                <a:schemeClr val="bg1"/>
              </a:bgClr>
            </a:patt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"/>
                <a:cs typeface="Helvetica"/>
                <a:sym typeface="Calibri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27454AEE-11A9-4F94-9425-4F9D9AD8C5B8}"/>
                </a:ext>
              </a:extLst>
            </p:cNvPr>
            <p:cNvSpPr/>
            <p:nvPr/>
          </p:nvSpPr>
          <p:spPr>
            <a:xfrm>
              <a:off x="2177683" y="1562989"/>
              <a:ext cx="689562" cy="25282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889534" rtl="0" eaLnBrk="1" fontAlgn="auto" latinLnBrk="0" hangingPunct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Calibri"/>
                  <a:sym typeface="Calibri"/>
                </a:rPr>
                <a:t>+10,7%</a:t>
              </a: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Calibri"/>
                  <a:sym typeface="Calibri"/>
                </a:rPr>
                <a:t> </a:t>
              </a: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AC8AC2-72B4-9651-7E40-A3C5B119897F}"/>
              </a:ext>
            </a:extLst>
          </p:cNvPr>
          <p:cNvSpPr/>
          <p:nvPr/>
        </p:nvSpPr>
        <p:spPr>
          <a:xfrm>
            <a:off x="6194618" y="3469868"/>
            <a:ext cx="1557337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rgbClr val="000000"/>
                </a:solidFill>
                <a:cs typeface="Helvetica"/>
                <a:sym typeface="Calibri"/>
              </a:rPr>
              <a:t>6М 2024</a:t>
            </a:r>
            <a:endParaRPr kumimoji="0" lang="ru-RU" sz="100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Helvetica"/>
              <a:sym typeface="Calibri"/>
            </a:endParaRPr>
          </a:p>
        </p:txBody>
      </p:sp>
      <p:sp>
        <p:nvSpPr>
          <p:cNvPr id="2" name="Объект 12">
            <a:extLst>
              <a:ext uri="{FF2B5EF4-FFF2-40B4-BE49-F238E27FC236}">
                <a16:creationId xmlns:a16="http://schemas.microsoft.com/office/drawing/2014/main" id="{0ACA3ABB-FF08-ABEF-DB4F-F610D4DAA1B0}"/>
              </a:ext>
            </a:extLst>
          </p:cNvPr>
          <p:cNvSpPr txBox="1">
            <a:spLocks/>
          </p:cNvSpPr>
          <p:nvPr/>
        </p:nvSpPr>
        <p:spPr>
          <a:xfrm>
            <a:off x="4586491" y="4206642"/>
            <a:ext cx="4130169" cy="190835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050" dirty="0"/>
              <a:t>Выручка за </a:t>
            </a:r>
            <a:r>
              <a:rPr lang="ru-RU" sz="1050" dirty="0" smtClean="0"/>
              <a:t>6М </a:t>
            </a:r>
            <a:r>
              <a:rPr lang="ru-RU" sz="1050" dirty="0"/>
              <a:t>2024 год составила 29 597 млн руб., что выше факта прошлого года на 2 849 млн руб. (или на 10,7%), в том числе за счет:</a:t>
            </a:r>
          </a:p>
          <a:p>
            <a:pPr>
              <a:spcBef>
                <a:spcPts val="0"/>
              </a:spcBef>
            </a:pPr>
            <a:r>
              <a:rPr lang="ru-RU" sz="1050" dirty="0"/>
              <a:t>- увеличение выручки за услуги по передаче электроэнергии на 1 527 млн руб. (5,9%) в основном за счет роста среднего тарифа и увеличения объемов оказанных услуг. </a:t>
            </a:r>
          </a:p>
          <a:p>
            <a:pPr>
              <a:spcBef>
                <a:spcPts val="0"/>
              </a:spcBef>
            </a:pPr>
            <a:r>
              <a:rPr lang="ru-RU" sz="1050" dirty="0"/>
              <a:t>- рост выручки от реализации услуг по технологическому присоединению к энергосетям по итогам </a:t>
            </a:r>
            <a:r>
              <a:rPr lang="ru-RU" sz="1050" dirty="0" smtClean="0"/>
              <a:t>6М </a:t>
            </a:r>
            <a:r>
              <a:rPr lang="ru-RU" sz="1050" dirty="0"/>
              <a:t>2024 года относительно уровня аналогичного периода прошлого года на 790 млн руб. в связи с актированием крупного договора ТП  с ООО «ВСГЦ» на сумму 550 млн руб., а также увеличением выручки по договорам ЛТП в связи с изменением законодательства в части увеличения платы по данной категории.</a:t>
            </a:r>
          </a:p>
          <a:p>
            <a:pPr>
              <a:spcBef>
                <a:spcPts val="0"/>
              </a:spcBef>
            </a:pPr>
            <a:r>
              <a:rPr lang="ru-RU" sz="1050" dirty="0"/>
              <a:t>- увеличение прочей выручки на сумму 520 млн руб. по сравнению с аналогичным периодом предыдущего года в соответствии с объемом заключенных и выполненных договоров.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28EBBB61-8355-4003-A7A7-CE1D3AB55D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6417574"/>
              </p:ext>
            </p:extLst>
          </p:nvPr>
        </p:nvGraphicFramePr>
        <p:xfrm>
          <a:off x="3293524" y="1158579"/>
          <a:ext cx="3187095" cy="2321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D22C23CC-076D-4227-91EF-01241321DE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128215"/>
              </p:ext>
            </p:extLst>
          </p:nvPr>
        </p:nvGraphicFramePr>
        <p:xfrm>
          <a:off x="5837944" y="1127796"/>
          <a:ext cx="3453204" cy="2464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 Box 61">
            <a:extLst>
              <a:ext uri="{FF2B5EF4-FFF2-40B4-BE49-F238E27FC236}">
                <a16:creationId xmlns:a16="http://schemas.microsoft.com/office/drawing/2014/main" id="{13C8BE53-AFA8-BCFB-5778-1FEAE2950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34" y="6536377"/>
            <a:ext cx="357865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Helvetica"/>
                <a:sym typeface="Calibri"/>
              </a:rPr>
              <a:t>* Указаны данные за полный 2024 год в соответствии с утвержденными регулирующими органами тарифно-балансовыми решениями </a:t>
            </a:r>
            <a:endParaRPr kumimoji="0" lang="ru-RU" sz="9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Helvetica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0710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Диаграмма 30">
            <a:extLst>
              <a:ext uri="{FF2B5EF4-FFF2-40B4-BE49-F238E27FC236}">
                <a16:creationId xmlns:a16="http://schemas.microsoft.com/office/drawing/2014/main" id="{3ED34380-5605-48F8-B84C-9E886F0877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3801130"/>
              </p:ext>
            </p:extLst>
          </p:nvPr>
        </p:nvGraphicFramePr>
        <p:xfrm>
          <a:off x="5053216" y="4038983"/>
          <a:ext cx="3342012" cy="239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УСЛОВНО-ПЕРЕМЕННЫЕ ЗАТРАТЫ</a:t>
            </a:r>
          </a:p>
        </p:txBody>
      </p:sp>
      <p:graphicFrame>
        <p:nvGraphicFramePr>
          <p:cNvPr id="56" name="Таблица 55">
            <a:extLst>
              <a:ext uri="{FF2B5EF4-FFF2-40B4-BE49-F238E27FC236}">
                <a16:creationId xmlns:a16="http://schemas.microsoft.com/office/drawing/2014/main" id="{F76E3E3D-A6E9-45A5-BFB2-372E70A9A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877460"/>
              </p:ext>
            </p:extLst>
          </p:nvPr>
        </p:nvGraphicFramePr>
        <p:xfrm>
          <a:off x="334224" y="1316467"/>
          <a:ext cx="4410840" cy="1616965"/>
        </p:xfrm>
        <a:graphic>
          <a:graphicData uri="http://schemas.openxmlformats.org/drawingml/2006/table">
            <a:tbl>
              <a:tblPr/>
              <a:tblGrid>
                <a:gridCol w="2046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4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4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621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млн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6М 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6М 2024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Изменение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9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млн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9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Услуги по передаче электроэнергии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7 949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9 053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+1 104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+13,9%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936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Электроэнергия для компенсации технологических потерь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3 011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3 011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94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Итого переменные затраты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10 960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12 064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1 104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+10,1%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7" name="Диаграмма 56">
            <a:extLst>
              <a:ext uri="{FF2B5EF4-FFF2-40B4-BE49-F238E27FC236}">
                <a16:creationId xmlns:a16="http://schemas.microsoft.com/office/drawing/2014/main" id="{BC960F65-9D66-499F-A61B-4B5D8F555833}"/>
              </a:ext>
            </a:extLst>
          </p:cNvPr>
          <p:cNvGraphicFramePr>
            <a:graphicFrameLocks/>
          </p:cNvGraphicFramePr>
          <p:nvPr/>
        </p:nvGraphicFramePr>
        <p:xfrm>
          <a:off x="5053216" y="1293988"/>
          <a:ext cx="3461185" cy="2470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" name="Текст 6">
            <a:extLst>
              <a:ext uri="{FF2B5EF4-FFF2-40B4-BE49-F238E27FC236}">
                <a16:creationId xmlns:a16="http://schemas.microsoft.com/office/drawing/2014/main" id="{C32876AF-DDCF-4936-9343-10357155ED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53216" y="976915"/>
            <a:ext cx="3908822" cy="538162"/>
          </a:xfrm>
        </p:spPr>
        <p:txBody>
          <a:bodyPr/>
          <a:lstStyle/>
          <a:p>
            <a:r>
              <a:rPr lang="ru-RU" sz="1300" b="1" dirty="0"/>
              <a:t>УСЛУГИ ПО ПЕРЕДАЧЕ ЭЛЕКТРОЭНЕРГИИ, МЛН РУБ.</a:t>
            </a:r>
          </a:p>
        </p:txBody>
      </p:sp>
      <p:sp>
        <p:nvSpPr>
          <p:cNvPr id="59" name="Текст 6">
            <a:extLst>
              <a:ext uri="{FF2B5EF4-FFF2-40B4-BE49-F238E27FC236}">
                <a16:creationId xmlns:a16="http://schemas.microsoft.com/office/drawing/2014/main" id="{B4BD2D49-076D-41C0-898B-E4A79365E45A}"/>
              </a:ext>
            </a:extLst>
          </p:cNvPr>
          <p:cNvSpPr txBox="1">
            <a:spLocks/>
          </p:cNvSpPr>
          <p:nvPr/>
        </p:nvSpPr>
        <p:spPr>
          <a:xfrm>
            <a:off x="334224" y="943294"/>
            <a:ext cx="3908822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УСЛОВНО-ПЕРЕМЕННЫЕ ЗАТРАТЫ</a:t>
            </a:r>
          </a:p>
        </p:txBody>
      </p:sp>
      <p:sp>
        <p:nvSpPr>
          <p:cNvPr id="60" name="Текст 6">
            <a:extLst>
              <a:ext uri="{FF2B5EF4-FFF2-40B4-BE49-F238E27FC236}">
                <a16:creationId xmlns:a16="http://schemas.microsoft.com/office/drawing/2014/main" id="{3FFD9549-F3B5-45DC-8F28-E7BC44A97B8A}"/>
              </a:ext>
            </a:extLst>
          </p:cNvPr>
          <p:cNvSpPr txBox="1">
            <a:spLocks/>
          </p:cNvSpPr>
          <p:nvPr/>
        </p:nvSpPr>
        <p:spPr>
          <a:xfrm>
            <a:off x="5053216" y="3825564"/>
            <a:ext cx="3839264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ЭЛЕКТРОЭНЕРГИЯ ДЛЯ КОМПЕНСАЦИИ ПОТЕРЬ, МЛН РУБ.</a:t>
            </a:r>
          </a:p>
        </p:txBody>
      </p:sp>
      <p:sp>
        <p:nvSpPr>
          <p:cNvPr id="61" name="Текст 6">
            <a:extLst>
              <a:ext uri="{FF2B5EF4-FFF2-40B4-BE49-F238E27FC236}">
                <a16:creationId xmlns:a16="http://schemas.microsoft.com/office/drawing/2014/main" id="{95D30933-A2FB-424E-94A1-4D53B0AC5594}"/>
              </a:ext>
            </a:extLst>
          </p:cNvPr>
          <p:cNvSpPr txBox="1">
            <a:spLocks/>
          </p:cNvSpPr>
          <p:nvPr/>
        </p:nvSpPr>
        <p:spPr>
          <a:xfrm>
            <a:off x="318698" y="3868879"/>
            <a:ext cx="4189236" cy="28020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ОСНОВНЫЕ ФАКТОРЫ ИЗМЕНЕНИЯ ПЕРЕМЕННЫХ ЗАТРАТ</a:t>
            </a:r>
          </a:p>
        </p:txBody>
      </p:sp>
      <p:graphicFrame>
        <p:nvGraphicFramePr>
          <p:cNvPr id="63" name="Диаграмма 62">
            <a:extLst>
              <a:ext uri="{FF2B5EF4-FFF2-40B4-BE49-F238E27FC236}">
                <a16:creationId xmlns:a16="http://schemas.microsoft.com/office/drawing/2014/main" id="{13B244FC-2312-41D5-B73C-BE5A4C85A0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0081223"/>
              </p:ext>
            </p:extLst>
          </p:nvPr>
        </p:nvGraphicFramePr>
        <p:xfrm>
          <a:off x="4934043" y="1353059"/>
          <a:ext cx="3461185" cy="2377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4BB73955-148A-4BED-B4EA-B479D77B3930}"/>
              </a:ext>
            </a:extLst>
          </p:cNvPr>
          <p:cNvGrpSpPr/>
          <p:nvPr/>
        </p:nvGrpSpPr>
        <p:grpSpPr>
          <a:xfrm>
            <a:off x="6256899" y="1661392"/>
            <a:ext cx="815474" cy="560974"/>
            <a:chOff x="7043363" y="1332694"/>
            <a:chExt cx="815474" cy="560974"/>
          </a:xfrm>
        </p:grpSpPr>
        <p:cxnSp>
          <p:nvCxnSpPr>
            <p:cNvPr id="66" name="Прямая со стрелкой 65">
              <a:extLst>
                <a:ext uri="{FF2B5EF4-FFF2-40B4-BE49-F238E27FC236}">
                  <a16:creationId xmlns:a16="http://schemas.microsoft.com/office/drawing/2014/main" id="{8D72CDEC-A662-4760-B0DD-FF9F4F5E55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3363" y="1494427"/>
              <a:ext cx="815474" cy="332784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A58D6221-D64C-4858-8749-0C0496BDBE87}"/>
                </a:ext>
              </a:extLst>
            </p:cNvPr>
            <p:cNvGrpSpPr/>
            <p:nvPr/>
          </p:nvGrpSpPr>
          <p:grpSpPr>
            <a:xfrm>
              <a:off x="7097435" y="1332694"/>
              <a:ext cx="638316" cy="560974"/>
              <a:chOff x="7097435" y="1332694"/>
              <a:chExt cx="638316" cy="560974"/>
            </a:xfrm>
          </p:grpSpPr>
          <p:sp>
            <p:nvSpPr>
              <p:cNvPr id="68" name="Овал 67">
                <a:extLst>
                  <a:ext uri="{FF2B5EF4-FFF2-40B4-BE49-F238E27FC236}">
                    <a16:creationId xmlns:a16="http://schemas.microsoft.com/office/drawing/2014/main" id="{D06C4145-14BD-4E75-A117-9370A0E2598F}"/>
                  </a:ext>
                </a:extLst>
              </p:cNvPr>
              <p:cNvSpPr/>
              <p:nvPr/>
            </p:nvSpPr>
            <p:spPr>
              <a:xfrm>
                <a:off x="7127324" y="1332694"/>
                <a:ext cx="598965" cy="560974"/>
              </a:xfrm>
              <a:prstGeom prst="ellipse">
                <a:avLst/>
              </a:prstGeom>
              <a:pattFill prst="ltUpDiag">
                <a:fgClr>
                  <a:sysClr val="window" lastClr="FFFFFF"/>
                </a:fgClr>
                <a:bgClr>
                  <a:sysClr val="window" lastClr="FFFFFF"/>
                </a:bgClr>
              </a:patt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Helvetica"/>
                  <a:sym typeface="Calibri"/>
                </a:endParaRPr>
              </a:p>
            </p:txBody>
          </p:sp>
          <p:sp>
            <p:nvSpPr>
              <p:cNvPr id="69" name="Прямоугольник 68">
                <a:extLst>
                  <a:ext uri="{FF2B5EF4-FFF2-40B4-BE49-F238E27FC236}">
                    <a16:creationId xmlns:a16="http://schemas.microsoft.com/office/drawing/2014/main" id="{36E0108D-C1CC-475C-9B07-17E9F157589E}"/>
                  </a:ext>
                </a:extLst>
              </p:cNvPr>
              <p:cNvSpPr/>
              <p:nvPr/>
            </p:nvSpPr>
            <p:spPr>
              <a:xfrm>
                <a:off x="7097435" y="1494426"/>
                <a:ext cx="638316" cy="246606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889534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ea typeface="+mn-ea"/>
                    <a:cs typeface="Helvetica"/>
                    <a:sym typeface="Calibri"/>
                  </a:rPr>
                  <a:t>+13,9%</a:t>
                </a:r>
              </a:p>
            </p:txBody>
          </p:sp>
        </p:grpSp>
      </p:grp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80A0D557-F644-400A-BBAB-9DCA944FC5BE}"/>
              </a:ext>
            </a:extLst>
          </p:cNvPr>
          <p:cNvSpPr/>
          <p:nvPr/>
        </p:nvSpPr>
        <p:spPr>
          <a:xfrm>
            <a:off x="6955193" y="5195920"/>
            <a:ext cx="234360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lvetica"/>
                <a:sym typeface="Calibri"/>
              </a:rPr>
              <a:t> 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47DAFFA8-B649-4C50-B244-6AE190F44C9B}"/>
              </a:ext>
            </a:extLst>
          </p:cNvPr>
          <p:cNvGrpSpPr/>
          <p:nvPr/>
        </p:nvGrpSpPr>
        <p:grpSpPr>
          <a:xfrm rot="1875034">
            <a:off x="6268429" y="5008418"/>
            <a:ext cx="920295" cy="560974"/>
            <a:chOff x="7151482" y="3696467"/>
            <a:chExt cx="920295" cy="560974"/>
          </a:xfrm>
        </p:grpSpPr>
        <p:cxnSp>
          <p:nvCxnSpPr>
            <p:cNvPr id="73" name="Прямая со стрелкой 72">
              <a:extLst>
                <a:ext uri="{FF2B5EF4-FFF2-40B4-BE49-F238E27FC236}">
                  <a16:creationId xmlns:a16="http://schemas.microsoft.com/office/drawing/2014/main" id="{FA45538C-4916-4743-8B4E-EF4051986D98}"/>
                </a:ext>
              </a:extLst>
            </p:cNvPr>
            <p:cNvCxnSpPr>
              <a:cxnSpLocks/>
            </p:cNvCxnSpPr>
            <p:nvPr/>
          </p:nvCxnSpPr>
          <p:spPr>
            <a:xfrm rot="19724966" flipV="1">
              <a:off x="7151482" y="4009403"/>
              <a:ext cx="920295" cy="14615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6A140DCE-FAF8-4751-BC45-473C925B403E}"/>
                </a:ext>
              </a:extLst>
            </p:cNvPr>
            <p:cNvGrpSpPr/>
            <p:nvPr/>
          </p:nvGrpSpPr>
          <p:grpSpPr>
            <a:xfrm>
              <a:off x="7215288" y="3696467"/>
              <a:ext cx="598965" cy="560974"/>
              <a:chOff x="7215288" y="3696467"/>
              <a:chExt cx="598965" cy="560974"/>
            </a:xfrm>
          </p:grpSpPr>
          <p:sp>
            <p:nvSpPr>
              <p:cNvPr id="75" name="Овал 74">
                <a:extLst>
                  <a:ext uri="{FF2B5EF4-FFF2-40B4-BE49-F238E27FC236}">
                    <a16:creationId xmlns:a16="http://schemas.microsoft.com/office/drawing/2014/main" id="{43395B61-8AF8-4293-B329-D3686D85DFFC}"/>
                  </a:ext>
                </a:extLst>
              </p:cNvPr>
              <p:cNvSpPr/>
              <p:nvPr/>
            </p:nvSpPr>
            <p:spPr>
              <a:xfrm>
                <a:off x="7215288" y="3696467"/>
                <a:ext cx="598965" cy="560974"/>
              </a:xfrm>
              <a:prstGeom prst="ellipse">
                <a:avLst/>
              </a:prstGeom>
              <a:pattFill prst="ltUpDiag">
                <a:fgClr>
                  <a:sysClr val="window" lastClr="FFFFFF"/>
                </a:fgClr>
                <a:bgClr>
                  <a:sysClr val="window" lastClr="FFFFFF"/>
                </a:bgClr>
              </a:patt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Helvetica"/>
                  <a:sym typeface="Calibri"/>
                </a:endParaRPr>
              </a:p>
            </p:txBody>
          </p:sp>
          <p:sp>
            <p:nvSpPr>
              <p:cNvPr id="76" name="Прямоугольник 75">
                <a:extLst>
                  <a:ext uri="{FF2B5EF4-FFF2-40B4-BE49-F238E27FC236}">
                    <a16:creationId xmlns:a16="http://schemas.microsoft.com/office/drawing/2014/main" id="{80C45909-7D63-4830-B39E-C3DDDAC63260}"/>
                  </a:ext>
                </a:extLst>
              </p:cNvPr>
              <p:cNvSpPr/>
              <p:nvPr/>
            </p:nvSpPr>
            <p:spPr>
              <a:xfrm rot="19724966">
                <a:off x="7292524" y="3869785"/>
                <a:ext cx="484428" cy="246606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889534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b="1" dirty="0">
                    <a:solidFill>
                      <a:schemeClr val="accent1"/>
                    </a:solidFill>
                    <a:cs typeface="Helvetica"/>
                    <a:sym typeface="Calibri"/>
                  </a:rPr>
                  <a:t>0,0%</a:t>
                </a:r>
              </a:p>
            </p:txBody>
          </p:sp>
        </p:grpSp>
      </p:grp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2BDC61DC-858B-4FF1-B7CA-C0D5C8FD0F96}"/>
              </a:ext>
            </a:extLst>
          </p:cNvPr>
          <p:cNvSpPr/>
          <p:nvPr/>
        </p:nvSpPr>
        <p:spPr>
          <a:xfrm>
            <a:off x="6955193" y="5195920"/>
            <a:ext cx="234360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lvetica"/>
                <a:sym typeface="Calibri"/>
              </a:rPr>
              <a:t> </a:t>
            </a:r>
          </a:p>
        </p:txBody>
      </p:sp>
      <p:sp>
        <p:nvSpPr>
          <p:cNvPr id="2" name="Объект 12">
            <a:extLst>
              <a:ext uri="{FF2B5EF4-FFF2-40B4-BE49-F238E27FC236}">
                <a16:creationId xmlns:a16="http://schemas.microsoft.com/office/drawing/2014/main" id="{3D08F657-4078-AE0B-A84A-0345BACADC48}"/>
              </a:ext>
            </a:extLst>
          </p:cNvPr>
          <p:cNvSpPr txBox="1">
            <a:spLocks/>
          </p:cNvSpPr>
          <p:nvPr/>
        </p:nvSpPr>
        <p:spPr>
          <a:xfrm>
            <a:off x="318698" y="4149080"/>
            <a:ext cx="3874888" cy="179816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73100">
              <a:spcBef>
                <a:spcPts val="0"/>
              </a:spcBef>
              <a:tabLst>
                <a:tab pos="1527175" algn="l"/>
              </a:tabLst>
            </a:pPr>
            <a:r>
              <a:rPr lang="ru-RU" sz="1200" dirty="0"/>
              <a:t>Увеличение услуг на передачу электроэнергии на 1 104 млн </a:t>
            </a:r>
            <a:r>
              <a:rPr lang="ru-RU" sz="1200" dirty="0" smtClean="0"/>
              <a:t>руб. обусловлено:</a:t>
            </a:r>
          </a:p>
          <a:p>
            <a:pPr defTabSz="673100">
              <a:spcBef>
                <a:spcPts val="0"/>
              </a:spcBef>
              <a:tabLst>
                <a:tab pos="1527175" algn="l"/>
              </a:tabLst>
            </a:pP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>- Ростом </a:t>
            </a:r>
            <a:r>
              <a:rPr lang="ru-RU" sz="1200" dirty="0"/>
              <a:t>услуг по передаче электроэнергии ПАО «Россети» (как организации по управлению ЕНЭС) является рост расходов по ставке на компенсацию потерь за счет роста объема нормативных потерь и фактических ставок на компенсацию мощности. </a:t>
            </a:r>
            <a:endParaRPr lang="ru-RU" sz="1200" dirty="0" smtClean="0"/>
          </a:p>
          <a:p>
            <a:pPr defTabSz="673100">
              <a:spcBef>
                <a:spcPts val="0"/>
              </a:spcBef>
              <a:tabLst>
                <a:tab pos="1527175" algn="l"/>
              </a:tabLst>
            </a:pPr>
            <a:endParaRPr lang="ru-RU" sz="1200" dirty="0"/>
          </a:p>
          <a:p>
            <a:pPr algn="just" defTabSz="673100">
              <a:spcBef>
                <a:spcPts val="0"/>
              </a:spcBef>
              <a:tabLst>
                <a:tab pos="1527175" algn="l"/>
              </a:tabLst>
            </a:pPr>
            <a:r>
              <a:rPr lang="ru-RU" sz="1200" dirty="0"/>
              <a:t>- Ростом затрат на услуги ТСО на 942 млн руб. (25%), что связано с ростом объема услуг на 375 млн кВтч (13%) и ростом среднего тарифа на 136 руб./тыс. кВтч (10%).</a:t>
            </a:r>
          </a:p>
        </p:txBody>
      </p:sp>
    </p:spTree>
    <p:extLst>
      <p:ext uri="{BB962C8B-B14F-4D97-AF65-F5344CB8AC3E}">
        <p14:creationId xmlns:p14="http://schemas.microsoft.com/office/powerpoint/2010/main" val="4133178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43E4A39-0DDB-E182-E7C8-9D1AF69F07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616403"/>
              </p:ext>
            </p:extLst>
          </p:nvPr>
        </p:nvGraphicFramePr>
        <p:xfrm>
          <a:off x="5206255" y="1386620"/>
          <a:ext cx="3367395" cy="2430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УСЛОВНО-ПОСТОЯННЫЕ ЗАТРАТЫ</a:t>
            </a:r>
          </a:p>
        </p:txBody>
      </p:sp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id="{6D439882-3C19-4B74-A7F8-950BBC14C3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7734686"/>
              </p:ext>
            </p:extLst>
          </p:nvPr>
        </p:nvGraphicFramePr>
        <p:xfrm>
          <a:off x="159148" y="4278655"/>
          <a:ext cx="3528392" cy="2289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1D5FEFB-79FD-459C-8FC8-B59359707A6C}"/>
              </a:ext>
            </a:extLst>
          </p:cNvPr>
          <p:cNvGrpSpPr/>
          <p:nvPr/>
        </p:nvGrpSpPr>
        <p:grpSpPr>
          <a:xfrm>
            <a:off x="6457904" y="1924782"/>
            <a:ext cx="864096" cy="489834"/>
            <a:chOff x="7021974" y="1095851"/>
            <a:chExt cx="864096" cy="489834"/>
          </a:xfrm>
        </p:grpSpPr>
        <p:cxnSp>
          <p:nvCxnSpPr>
            <p:cNvPr id="29" name="Прямая со стрелкой 28">
              <a:extLst>
                <a:ext uri="{FF2B5EF4-FFF2-40B4-BE49-F238E27FC236}">
                  <a16:creationId xmlns:a16="http://schemas.microsoft.com/office/drawing/2014/main" id="{F94E6C07-BA3F-4169-BF55-54DE3465F4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1974" y="1183231"/>
              <a:ext cx="864096" cy="269675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B8C44B3A-C6A0-4AF2-A7A6-855AF04EE1A8}"/>
                </a:ext>
              </a:extLst>
            </p:cNvPr>
            <p:cNvSpPr/>
            <p:nvPr/>
          </p:nvSpPr>
          <p:spPr>
            <a:xfrm>
              <a:off x="7177773" y="1095851"/>
              <a:ext cx="512194" cy="489834"/>
            </a:xfrm>
            <a:prstGeom prst="ellipse">
              <a:avLst/>
            </a:prstGeom>
            <a:pattFill prst="ltUpDiag">
              <a:fgClr>
                <a:sysClr val="window" lastClr="FFFFFF"/>
              </a:fgClr>
              <a:bgClr>
                <a:sysClr val="window" lastClr="FFFFFF"/>
              </a:bgClr>
            </a:patt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Helvetica"/>
                <a:sym typeface="Calibri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00442112-FC02-440A-96EC-DDC39A4F0A6B}"/>
                </a:ext>
              </a:extLst>
            </p:cNvPr>
            <p:cNvSpPr/>
            <p:nvPr/>
          </p:nvSpPr>
          <p:spPr>
            <a:xfrm>
              <a:off x="7112700" y="1241118"/>
              <a:ext cx="652237" cy="22993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889534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dirty="0">
                  <a:solidFill>
                    <a:schemeClr val="accent1"/>
                  </a:solidFill>
                  <a:cs typeface="Helvetica"/>
                  <a:sym typeface="Calibri"/>
                </a:rPr>
                <a:t>+9,7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%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 </a:t>
              </a:r>
            </a:p>
          </p:txBody>
        </p:sp>
      </p:grpSp>
      <p:sp>
        <p:nvSpPr>
          <p:cNvPr id="33" name="Текст 6">
            <a:extLst>
              <a:ext uri="{FF2B5EF4-FFF2-40B4-BE49-F238E27FC236}">
                <a16:creationId xmlns:a16="http://schemas.microsoft.com/office/drawing/2014/main" id="{C1B222DA-9DC3-4434-9517-D39C1F6431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89969" y="925689"/>
            <a:ext cx="3783681" cy="538162"/>
          </a:xfrm>
        </p:spPr>
        <p:txBody>
          <a:bodyPr/>
          <a:lstStyle/>
          <a:p>
            <a:r>
              <a:rPr lang="ru-RU" sz="1300" b="1" dirty="0"/>
              <a:t>РАСХОДЫ НА ВОЗНАГРАЖДЕНИЯ РАБОТНИКАМ, МЛН РУБ.</a:t>
            </a:r>
          </a:p>
        </p:txBody>
      </p:sp>
      <p:sp>
        <p:nvSpPr>
          <p:cNvPr id="34" name="Текст 6">
            <a:extLst>
              <a:ext uri="{FF2B5EF4-FFF2-40B4-BE49-F238E27FC236}">
                <a16:creationId xmlns:a16="http://schemas.microsoft.com/office/drawing/2014/main" id="{79A85F0B-46F3-48B3-B881-82BE08CAF9CA}"/>
              </a:ext>
            </a:extLst>
          </p:cNvPr>
          <p:cNvSpPr txBox="1">
            <a:spLocks/>
          </p:cNvSpPr>
          <p:nvPr/>
        </p:nvSpPr>
        <p:spPr>
          <a:xfrm>
            <a:off x="217818" y="954391"/>
            <a:ext cx="3908822" cy="25063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УСЛОВНО-ПОСТОЯННЫЕ ЗАТРАТЫ</a:t>
            </a:r>
          </a:p>
        </p:txBody>
      </p:sp>
      <p:sp>
        <p:nvSpPr>
          <p:cNvPr id="35" name="Текст 6">
            <a:extLst>
              <a:ext uri="{FF2B5EF4-FFF2-40B4-BE49-F238E27FC236}">
                <a16:creationId xmlns:a16="http://schemas.microsoft.com/office/drawing/2014/main" id="{CDD6EBFC-5A48-4B75-A926-1792AF785372}"/>
              </a:ext>
            </a:extLst>
          </p:cNvPr>
          <p:cNvSpPr txBox="1">
            <a:spLocks/>
          </p:cNvSpPr>
          <p:nvPr/>
        </p:nvSpPr>
        <p:spPr>
          <a:xfrm>
            <a:off x="4789968" y="4277600"/>
            <a:ext cx="4210133" cy="10249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ОСНОВНЫЕ ФАКТОРЫ ИЗМЕНЕНИЯ ПОСТОЯННЫХ ЗАТРАТ</a:t>
            </a:r>
          </a:p>
        </p:txBody>
      </p:sp>
      <p:sp>
        <p:nvSpPr>
          <p:cNvPr id="36" name="Текст 6">
            <a:extLst>
              <a:ext uri="{FF2B5EF4-FFF2-40B4-BE49-F238E27FC236}">
                <a16:creationId xmlns:a16="http://schemas.microsoft.com/office/drawing/2014/main" id="{B82E5116-3C7C-44CB-8831-735924CA0ED7}"/>
              </a:ext>
            </a:extLst>
          </p:cNvPr>
          <p:cNvSpPr txBox="1">
            <a:spLocks/>
          </p:cNvSpPr>
          <p:nvPr/>
        </p:nvSpPr>
        <p:spPr>
          <a:xfrm>
            <a:off x="217818" y="4157381"/>
            <a:ext cx="3908822" cy="5381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/>
              <a:t>ПРОЧИЕ ОПЕРАЦИОННЫЕ РАСХОДЫ, МЛН РУБ.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15E9745-DF19-49EF-94A2-7154DB979464}"/>
              </a:ext>
            </a:extLst>
          </p:cNvPr>
          <p:cNvSpPr/>
          <p:nvPr/>
        </p:nvSpPr>
        <p:spPr>
          <a:xfrm>
            <a:off x="6955193" y="5195920"/>
            <a:ext cx="234360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5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lvetica"/>
                <a:sym typeface="Calibri"/>
              </a:rPr>
              <a:t> </a:t>
            </a:r>
          </a:p>
        </p:txBody>
      </p:sp>
      <p:graphicFrame>
        <p:nvGraphicFramePr>
          <p:cNvPr id="42" name="Таблица 41">
            <a:extLst>
              <a:ext uri="{FF2B5EF4-FFF2-40B4-BE49-F238E27FC236}">
                <a16:creationId xmlns:a16="http://schemas.microsoft.com/office/drawing/2014/main" id="{AC8A61F3-682D-4589-A093-B963F00B2C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592994"/>
              </p:ext>
            </p:extLst>
          </p:nvPr>
        </p:nvGraphicFramePr>
        <p:xfrm>
          <a:off x="217818" y="1205024"/>
          <a:ext cx="4447917" cy="2426970"/>
        </p:xfrm>
        <a:graphic>
          <a:graphicData uri="http://schemas.openxmlformats.org/drawingml/2006/table">
            <a:tbl>
              <a:tblPr/>
              <a:tblGrid>
                <a:gridCol w="2063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3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955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млн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6М 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6М 2024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Изменение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млн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Расходы на вознаграждения работникам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8 359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9 167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+808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+9,7%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Услуги по ремонту и техническому обслуживанию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308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315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+7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+2,3%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Налоги и сборы, кроме налога на прибыль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221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-51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-23,1%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Покупная электро- и теплоэнергия для собственных нужд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278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282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+4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+1,4%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Прочие материальные расходы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1 443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1 483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+40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+2,8%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Прочие операционные расходы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1 195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1 761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+566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+47,3%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Итого постоянные затраты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11 804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13 178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1 374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11,6%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5538DBA-9D1C-7BF0-417C-D617ED20BF57}"/>
              </a:ext>
            </a:extLst>
          </p:cNvPr>
          <p:cNvGrpSpPr/>
          <p:nvPr/>
        </p:nvGrpSpPr>
        <p:grpSpPr>
          <a:xfrm>
            <a:off x="1475656" y="4817969"/>
            <a:ext cx="879736" cy="515681"/>
            <a:chOff x="7006334" y="1123148"/>
            <a:chExt cx="879736" cy="515681"/>
          </a:xfrm>
        </p:grpSpPr>
        <p:cxnSp>
          <p:nvCxnSpPr>
            <p:cNvPr id="44" name="Прямая со стрелкой 43">
              <a:extLst>
                <a:ext uri="{FF2B5EF4-FFF2-40B4-BE49-F238E27FC236}">
                  <a16:creationId xmlns:a16="http://schemas.microsoft.com/office/drawing/2014/main" id="{B9606419-7925-C7D1-BC50-E53F9BAF83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06334" y="1183231"/>
              <a:ext cx="879736" cy="455598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20D76D66-2DCF-EED5-2A46-29C1FCE87A9B}"/>
                </a:ext>
              </a:extLst>
            </p:cNvPr>
            <p:cNvSpPr/>
            <p:nvPr/>
          </p:nvSpPr>
          <p:spPr>
            <a:xfrm>
              <a:off x="7182721" y="1123148"/>
              <a:ext cx="512194" cy="489834"/>
            </a:xfrm>
            <a:prstGeom prst="ellipse">
              <a:avLst/>
            </a:prstGeom>
            <a:pattFill prst="ltUpDiag">
              <a:fgClr>
                <a:sysClr val="window" lastClr="FFFFFF"/>
              </a:fgClr>
              <a:bgClr>
                <a:sysClr val="window" lastClr="FFFFFF"/>
              </a:bgClr>
            </a:patt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Helvetica"/>
                <a:sym typeface="Calibri"/>
              </a:endParaRP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97AC4AB6-96EE-CCF7-B2F8-DDA61FF0A9FE}"/>
                </a:ext>
              </a:extLst>
            </p:cNvPr>
            <p:cNvSpPr/>
            <p:nvPr/>
          </p:nvSpPr>
          <p:spPr>
            <a:xfrm>
              <a:off x="7120083" y="1281003"/>
              <a:ext cx="652237" cy="22993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889534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dirty="0">
                  <a:solidFill>
                    <a:schemeClr val="accent1"/>
                  </a:solidFill>
                  <a:cs typeface="Helvetica"/>
                  <a:sym typeface="Calibri"/>
                </a:rPr>
                <a:t>+47,3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%</a:t>
              </a: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Helvetica"/>
                  <a:sym typeface="Calibri"/>
                </a:rPr>
                <a:t>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1BF5E75-94D9-2AA1-AF43-15BF3A16CFCC}"/>
              </a:ext>
            </a:extLst>
          </p:cNvPr>
          <p:cNvSpPr txBox="1"/>
          <p:nvPr/>
        </p:nvSpPr>
        <p:spPr>
          <a:xfrm>
            <a:off x="4665735" y="4638905"/>
            <a:ext cx="4212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 algn="just">
              <a:spcBef>
                <a:spcPts val="600"/>
              </a:spcBef>
              <a:buClr>
                <a:schemeClr val="accent1"/>
              </a:buClr>
              <a:buSzPct val="90000"/>
              <a:buNone/>
              <a:defRPr/>
            </a:pPr>
            <a:r>
              <a:rPr lang="ru-RU" sz="1200" dirty="0">
                <a:sym typeface="Calibri"/>
              </a:rPr>
              <a:t>Прирост постоянных затрат составил 11,6 %, в основном за счет значительного роста по статье «Расходы на вознаграждения работникам»  на сумму  808 млн руб. из-за индексации ФОТ.  </a:t>
            </a:r>
          </a:p>
        </p:txBody>
      </p:sp>
    </p:spTree>
    <p:extLst>
      <p:ext uri="{BB962C8B-B14F-4D97-AF65-F5344CB8AC3E}">
        <p14:creationId xmlns:p14="http://schemas.microsoft.com/office/powerpoint/2010/main" val="34093445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"/>
</p:tagLst>
</file>

<file path=ppt/theme/theme1.xml><?xml version="1.0" encoding="utf-8"?>
<a:theme xmlns:a="http://schemas.openxmlformats.org/drawingml/2006/main" name="FSK">
  <a:themeElements>
    <a:clrScheme name="Другая 30">
      <a:dk1>
        <a:srgbClr val="3C3C3C"/>
      </a:dk1>
      <a:lt1>
        <a:srgbClr val="FFFFFF"/>
      </a:lt1>
      <a:dk2>
        <a:srgbClr val="1A2D5F"/>
      </a:dk2>
      <a:lt2>
        <a:srgbClr val="EEECE1"/>
      </a:lt2>
      <a:accent1>
        <a:srgbClr val="0C5B9D"/>
      </a:accent1>
      <a:accent2>
        <a:srgbClr val="4FC5B5"/>
      </a:accent2>
      <a:accent3>
        <a:srgbClr val="D52B1E"/>
      </a:accent3>
      <a:accent4>
        <a:srgbClr val="A5A5A5"/>
      </a:accent4>
      <a:accent5>
        <a:srgbClr val="4F81BD"/>
      </a:accent5>
      <a:accent6>
        <a:srgbClr val="D7603A"/>
      </a:accent6>
      <a:hlink>
        <a:srgbClr val="007FD6"/>
      </a:hlink>
      <a:folHlink>
        <a:srgbClr val="706F6F"/>
      </a:folHlink>
    </a:clrScheme>
    <a:fontScheme name="россети">
      <a:majorFont>
        <a:latin typeface="PF Din Text Cond Pro Medium"/>
        <a:ea typeface=""/>
        <a:cs typeface=""/>
      </a:majorFont>
      <a:minorFont>
        <a:latin typeface="PF Din Text Cond Pr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spcBef>
            <a:spcPts val="600"/>
          </a:spcBef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!ENG_Шаблон_4х3_россети_1205 [Автосохраненный]" id="{FFC6E5A7-DE3D-924F-A776-15A2D8EAC179}" vid="{65557C94-798C-FE40-BCF5-E04CFD8274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Тема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  <a:fontScheme name="Тема Office">
    <a:majorFont>
      <a:latin typeface="Calibri"/>
      <a:ea typeface="Calibri"/>
      <a:cs typeface="Calibri"/>
    </a:majorFont>
    <a:minorFont>
      <a:latin typeface="Helvetica"/>
      <a:ea typeface="Helvetica"/>
      <a:cs typeface="Helvetica"/>
    </a:minorFont>
  </a:fontScheme>
  <a:fmtScheme name="Тема Office">
    <a:fillStyleLst>
      <a:solidFill>
        <a:schemeClr val="phClr"/>
      </a:solidFill>
      <a:gradFill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gradFill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</a:gradFill>
      <a:gradFill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091573B8295504984C4DFA24272A576" ma:contentTypeVersion="13" ma:contentTypeDescription="Создание документа." ma:contentTypeScope="" ma:versionID="287ed226fa945b9936ede58c7e7c874b">
  <xsd:schema xmlns:xsd="http://www.w3.org/2001/XMLSchema" xmlns:xs="http://www.w3.org/2001/XMLSchema" xmlns:p="http://schemas.microsoft.com/office/2006/metadata/properties" xmlns:ns3="1fc64fa4-ea6c-450d-b592-d23cd0ee3298" xmlns:ns4="446af7a5-f900-4c7b-8b1f-a845790708d4" targetNamespace="http://schemas.microsoft.com/office/2006/metadata/properties" ma:root="true" ma:fieldsID="a3eea9b5dbf75c72d637d8c859a95aa6" ns3:_="" ns4:_="">
    <xsd:import namespace="1fc64fa4-ea6c-450d-b592-d23cd0ee3298"/>
    <xsd:import namespace="446af7a5-f900-4c7b-8b1f-a845790708d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64fa4-ea6c-450d-b592-d23cd0ee32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af7a5-f900-4c7b-8b1f-a845790708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676E0B-8416-42EC-8342-3ECA00C316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c64fa4-ea6c-450d-b592-d23cd0ee3298"/>
    <ds:schemaRef ds:uri="446af7a5-f900-4c7b-8b1f-a845790708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8DAE57-4387-4511-886C-46BBC20D720F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1fc64fa4-ea6c-450d-b592-d23cd0ee3298"/>
    <ds:schemaRef ds:uri="http://schemas.microsoft.com/office/2006/documentManagement/types"/>
    <ds:schemaRef ds:uri="http://purl.org/dc/dcmitype/"/>
    <ds:schemaRef ds:uri="446af7a5-f900-4c7b-8b1f-a845790708d4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09C9AE8-5915-4AC6-AC21-368A17D89F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!ENG_Шаблон_4х3_россети_1205</Template>
  <TotalTime>61710</TotalTime>
  <Words>2562</Words>
  <Application>Microsoft Office PowerPoint</Application>
  <PresentationFormat>Экран (4:3)</PresentationFormat>
  <Paragraphs>382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Arial</vt:lpstr>
      <vt:lpstr>Arial Narrow</vt:lpstr>
      <vt:lpstr>Calibri</vt:lpstr>
      <vt:lpstr>Helvetica</vt:lpstr>
      <vt:lpstr>PF Din Text Cond Pro</vt:lpstr>
      <vt:lpstr>PF Din Text Cond Pro Light</vt:lpstr>
      <vt:lpstr>PF Din Text Cond Pro Medium</vt:lpstr>
      <vt:lpstr>PF Din Text Cond Pro Обычный</vt:lpstr>
      <vt:lpstr>PFDinTextCondPro-Medium</vt:lpstr>
      <vt:lpstr>PFDinTextCondPro-Regular</vt:lpstr>
      <vt:lpstr>Times New Roman</vt:lpstr>
      <vt:lpstr>Wingdings</vt:lpstr>
      <vt:lpstr>FSK</vt:lpstr>
      <vt:lpstr>КОНСОЛИДИРОВАННЫЕ ФИНАНСОВЫЕ РЕЗУЛЬТАТЫ ПО МСФО ГРУППЫ КОМПАНИЙ ПАО «РОССЕТИ СЕВЕРО-ЗАПАД»  ЗА 6 МЕСЯЦЕВ 2024 ГОДА</vt:lpstr>
      <vt:lpstr>ЗАЯВЛЕНИЕ ОБ ОГРАНИЧЕНИИ ОТВЕТСТВЕННОСТИ</vt:lpstr>
      <vt:lpstr>О КОМПАНИИ</vt:lpstr>
      <vt:lpstr>ОСНОВНЫЕ СОБЫТИЯ ЗА 6 МЕСЯЦЕВ 2024 ГОДА</vt:lpstr>
      <vt:lpstr>КЛЮЧЕВЫЕ ФИНАНСОВЫЕ ПОКАЗАТЕЛИ</vt:lpstr>
      <vt:lpstr>ОПЕРАЦИОННЫЕ РЕЗУЛЬТАТЫ</vt:lpstr>
      <vt:lpstr>СТРУКТУРА ВЫРУЧКИ </vt:lpstr>
      <vt:lpstr>УСЛОВНО-ПЕРЕМЕННЫЕ ЗАТРАТЫ</vt:lpstr>
      <vt:lpstr>УСЛОВНО-ПОСТОЯННЫЕ ЗАТРАТЫ</vt:lpstr>
      <vt:lpstr>EBITDA И ФОРМИРОВАНИЕ ПРИБЫЛИ</vt:lpstr>
      <vt:lpstr>ИНВЕСТИЦИОННАЯ ПРОГРАММА: ИСТОЧНИКИ ФИНАНСИРОВАНИЯ 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ОФОРМЛЕНИЯ ПРЕЗЕНТАЦИЙ  ГРУППЫ КОМПАНИЙ «РОССЕТИ»</dc:title>
  <dc:creator>Ekaterina</dc:creator>
  <cp:lastModifiedBy>Карпович Наталья Владимировна</cp:lastModifiedBy>
  <cp:revision>448</cp:revision>
  <cp:lastPrinted>2024-03-22T10:49:33Z</cp:lastPrinted>
  <dcterms:created xsi:type="dcterms:W3CDTF">2021-07-14T14:22:53Z</dcterms:created>
  <dcterms:modified xsi:type="dcterms:W3CDTF">2024-09-16T13:02:46Z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0x010100E091573B8295504984C4DFA24272A576</vt:lpwstr>
  </property>
</Properties>
</file>